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66" r:id="rId2"/>
    <p:sldId id="256" r:id="rId3"/>
    <p:sldId id="265" r:id="rId4"/>
    <p:sldId id="257" r:id="rId5"/>
    <p:sldId id="258" r:id="rId6"/>
    <p:sldId id="259" r:id="rId7"/>
    <p:sldId id="260" r:id="rId8"/>
    <p:sldId id="261" r:id="rId9"/>
    <p:sldId id="262" r:id="rId10"/>
    <p:sldId id="263" r:id="rId11"/>
    <p:sldId id="264" r:id="rId12"/>
    <p:sldId id="267" r:id="rId13"/>
  </p:sldIdLst>
  <p:sldSz cx="18288000" cy="10287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165"/>
    <a:srgbClr val="0143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1D8"/>
          </a:solidFill>
        </a:fill>
      </a:tcStyle>
    </a:wholeTbl>
    <a:band2H>
      <a:tcTxStyle/>
      <a:tcStyle>
        <a:tcBdr/>
        <a:fill>
          <a:solidFill>
            <a:srgbClr val="E7E9EC"/>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D3CB"/>
          </a:solidFill>
        </a:fill>
      </a:tcStyle>
    </a:wholeTbl>
    <a:band2H>
      <a:tcTxStyle/>
      <a:tcStyle>
        <a:tcBdr/>
        <a:fill>
          <a:solidFill>
            <a:srgbClr val="E7EAE7"/>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E1CC"/>
          </a:solidFill>
        </a:fill>
      </a:tcStyle>
    </a:wholeTbl>
    <a:band2H>
      <a:tcTxStyle/>
      <a:tcStyle>
        <a:tcBdr/>
        <a:fill>
          <a:solidFill>
            <a:srgbClr val="E8F0E7"/>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53"/>
    <p:restoredTop sz="77706"/>
  </p:normalViewPr>
  <p:slideViewPr>
    <p:cSldViewPr snapToGrid="0">
      <p:cViewPr>
        <p:scale>
          <a:sx n="80" d="100"/>
          <a:sy n="80" d="100"/>
        </p:scale>
        <p:origin x="1216"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Helvetica Neue"/>
      </a:defRPr>
    </a:lvl1pPr>
    <a:lvl2pPr indent="228600" latinLnBrk="0">
      <a:defRPr sz="1200">
        <a:latin typeface="+mn-lt"/>
        <a:ea typeface="+mn-ea"/>
        <a:cs typeface="+mn-cs"/>
        <a:sym typeface="Helvetica Neue"/>
      </a:defRPr>
    </a:lvl2pPr>
    <a:lvl3pPr indent="457200" latinLnBrk="0">
      <a:defRPr sz="1200">
        <a:latin typeface="+mn-lt"/>
        <a:ea typeface="+mn-ea"/>
        <a:cs typeface="+mn-cs"/>
        <a:sym typeface="Helvetica Neue"/>
      </a:defRPr>
    </a:lvl3pPr>
    <a:lvl4pPr indent="685800" latinLnBrk="0">
      <a:defRPr sz="1200">
        <a:latin typeface="+mn-lt"/>
        <a:ea typeface="+mn-ea"/>
        <a:cs typeface="+mn-cs"/>
        <a:sym typeface="Helvetica Neue"/>
      </a:defRPr>
    </a:lvl4pPr>
    <a:lvl5pPr indent="914400" latinLnBrk="0">
      <a:defRPr sz="1200">
        <a:latin typeface="+mn-lt"/>
        <a:ea typeface="+mn-ea"/>
        <a:cs typeface="+mn-cs"/>
        <a:sym typeface="Helvetica Neue"/>
      </a:defRPr>
    </a:lvl5pPr>
    <a:lvl6pPr indent="1143000" latinLnBrk="0">
      <a:defRPr sz="1200">
        <a:latin typeface="+mn-lt"/>
        <a:ea typeface="+mn-ea"/>
        <a:cs typeface="+mn-cs"/>
        <a:sym typeface="Helvetica Neue"/>
      </a:defRPr>
    </a:lvl6pPr>
    <a:lvl7pPr indent="1371600" latinLnBrk="0">
      <a:defRPr sz="1200">
        <a:latin typeface="+mn-lt"/>
        <a:ea typeface="+mn-ea"/>
        <a:cs typeface="+mn-cs"/>
        <a:sym typeface="Helvetica Neue"/>
      </a:defRPr>
    </a:lvl7pPr>
    <a:lvl8pPr indent="1600200" latinLnBrk="0">
      <a:defRPr sz="1200">
        <a:latin typeface="+mn-lt"/>
        <a:ea typeface="+mn-ea"/>
        <a:cs typeface="+mn-cs"/>
        <a:sym typeface="Helvetica Neue"/>
      </a:defRPr>
    </a:lvl8pPr>
    <a:lvl9pPr indent="1828800" latinLnBrk="0">
      <a:defRPr sz="1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23"/>
          <p:cNvSpPr>
            <a:spLocks noGrp="1" noRot="1" noChangeAspect="1"/>
          </p:cNvSpPr>
          <p:nvPr>
            <p:ph type="sldImg"/>
          </p:nvPr>
        </p:nvSpPr>
        <p:spPr>
          <a:xfrm>
            <a:off x="381000" y="685800"/>
            <a:ext cx="6096000" cy="3429000"/>
          </a:xfrm>
          <a:prstGeom prst="rect">
            <a:avLst/>
          </a:prstGeom>
        </p:spPr>
        <p:txBody>
          <a:bodyPr/>
          <a:lstStyle/>
          <a:p>
            <a:endParaRPr/>
          </a:p>
        </p:txBody>
      </p:sp>
      <p:sp>
        <p:nvSpPr>
          <p:cNvPr id="24" name="Shape 24"/>
          <p:cNvSpPr>
            <a:spLocks noGrp="1"/>
          </p:cNvSpPr>
          <p:nvPr>
            <p:ph type="body" sz="quarter" idx="1"/>
          </p:nvPr>
        </p:nvSpPr>
        <p:spPr>
          <a:prstGeom prst="rect">
            <a:avLst/>
          </a:prstGeom>
        </p:spPr>
        <p:txBody>
          <a:bodyPr/>
          <a:lstStyle/>
          <a:p>
            <a:r>
              <a:rPr lang="en-US" dirty="0"/>
              <a:t>FROM EXISTING BUILDING TO DIGITIAL BUILDING</a:t>
            </a:r>
            <a:endParaRPr dirty="0"/>
          </a:p>
          <a:p>
            <a:r>
              <a:rPr lang="en-US" dirty="0"/>
              <a:t>The Digital Building Profile is the Roadmap</a:t>
            </a:r>
          </a:p>
          <a:p>
            <a:endParaRPr lang="en-US" dirty="0"/>
          </a:p>
          <a:p>
            <a:r>
              <a:rPr lang="en-US" sz="1200" dirty="0">
                <a:effectLst/>
                <a:latin typeface="+mn-lt"/>
                <a:ea typeface="+mn-ea"/>
                <a:cs typeface="+mn-cs"/>
                <a:sym typeface="Helvetica Neue"/>
              </a:rPr>
              <a:t>Most buildings were never designed to become “digital buildings.” They were designed, constructed, renovated and operated over decades using drawings, specifications, equipment schedules, control systems, maintenance records, utility bills and the accumulated knowledge of the people who operate them.</a:t>
            </a: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That does not mean we need to start over.</a:t>
            </a: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The path to a digital building begins by understanding </a:t>
            </a:r>
            <a:r>
              <a:rPr lang="en-US" sz="1200" b="1" dirty="0">
                <a:effectLst/>
                <a:latin typeface="+mn-lt"/>
                <a:ea typeface="+mn-ea"/>
                <a:cs typeface="+mn-cs"/>
                <a:sym typeface="Helvetica Neue"/>
              </a:rPr>
              <a:t>what already exists</a:t>
            </a:r>
            <a:r>
              <a:rPr lang="en-US" sz="1200" dirty="0">
                <a:effectLst/>
                <a:latin typeface="+mn-lt"/>
                <a:ea typeface="+mn-ea"/>
                <a:cs typeface="+mn-cs"/>
                <a:sym typeface="Helvetica Neue"/>
              </a:rPr>
              <a:t>, determining </a:t>
            </a:r>
            <a:r>
              <a:rPr lang="en-US" sz="1200" b="1" dirty="0">
                <a:effectLst/>
                <a:latin typeface="+mn-lt"/>
                <a:ea typeface="+mn-ea"/>
                <a:cs typeface="+mn-cs"/>
                <a:sym typeface="Helvetica Neue"/>
              </a:rPr>
              <a:t>what can be connected</a:t>
            </a:r>
            <a:r>
              <a:rPr lang="en-US" sz="1200" dirty="0">
                <a:effectLst/>
                <a:latin typeface="+mn-lt"/>
                <a:ea typeface="+mn-ea"/>
                <a:cs typeface="+mn-cs"/>
                <a:sym typeface="Helvetica Neue"/>
              </a:rPr>
              <a:t>, deciding </a:t>
            </a:r>
            <a:r>
              <a:rPr lang="en-US" sz="1200" b="1" dirty="0">
                <a:effectLst/>
                <a:latin typeface="+mn-lt"/>
                <a:ea typeface="+mn-ea"/>
                <a:cs typeface="+mn-cs"/>
                <a:sym typeface="Helvetica Neue"/>
              </a:rPr>
              <a:t>what is worth improving</a:t>
            </a:r>
            <a:r>
              <a:rPr lang="en-US" sz="1200" dirty="0">
                <a:effectLst/>
                <a:latin typeface="+mn-lt"/>
                <a:ea typeface="+mn-ea"/>
                <a:cs typeface="+mn-cs"/>
                <a:sym typeface="Helvetica Neue"/>
              </a:rPr>
              <a:t>, and progressively creating a digital representation of the building that can support operations, analytics, lifecycle decisions—and increasingly, AI.</a:t>
            </a: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The </a:t>
            </a:r>
            <a:r>
              <a:rPr lang="en-US" sz="1200" b="1" dirty="0">
                <a:effectLst/>
                <a:latin typeface="+mn-lt"/>
                <a:ea typeface="+mn-ea"/>
                <a:cs typeface="+mn-cs"/>
                <a:sym typeface="Helvetica Neue"/>
              </a:rPr>
              <a:t>Digital Building Profile (DBP)</a:t>
            </a:r>
            <a:r>
              <a:rPr lang="en-US" sz="1200" dirty="0">
                <a:effectLst/>
                <a:latin typeface="+mn-lt"/>
                <a:ea typeface="+mn-ea"/>
                <a:cs typeface="+mn-cs"/>
                <a:sym typeface="Helvetica Neue"/>
              </a:rPr>
              <a:t> provides the roadmap for doing that.</a:t>
            </a:r>
          </a:p>
          <a:p>
            <a:endParaRPr lang="en-US" dirty="0"/>
          </a:p>
          <a:p>
            <a:r>
              <a:rPr dirty="0"/>
              <a:t>Illustrations are conceptual. Screen values and example addresses are illustrative, not observations from a specific facility.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Shape 127"/>
          <p:cNvSpPr>
            <a:spLocks noGrp="1" noRot="1" noChangeAspect="1"/>
          </p:cNvSpPr>
          <p:nvPr>
            <p:ph type="sldImg"/>
          </p:nvPr>
        </p:nvSpPr>
        <p:spPr>
          <a:xfrm>
            <a:off x="381000" y="685800"/>
            <a:ext cx="6096000" cy="3429000"/>
          </a:xfrm>
          <a:prstGeom prst="rect">
            <a:avLst/>
          </a:prstGeom>
        </p:spPr>
        <p:txBody>
          <a:bodyPr/>
          <a:lstStyle/>
          <a:p>
            <a:endParaRPr/>
          </a:p>
        </p:txBody>
      </p:sp>
      <p:sp>
        <p:nvSpPr>
          <p:cNvPr id="128" name="Shape 128"/>
          <p:cNvSpPr>
            <a:spLocks noGrp="1"/>
          </p:cNvSpPr>
          <p:nvPr>
            <p:ph type="body" sz="quarter" idx="1"/>
          </p:nvPr>
        </p:nvSpPr>
        <p:spPr>
          <a:prstGeom prst="rect">
            <a:avLst/>
          </a:prstGeom>
        </p:spPr>
        <p:txBody>
          <a:bodyPr/>
          <a:lstStyle/>
          <a:p>
            <a:r>
              <a:rPr lang="en-US" dirty="0"/>
              <a:t>8.  </a:t>
            </a:r>
            <a:r>
              <a:rPr dirty="0"/>
              <a:t>CREATE ROLE-BASED </a:t>
            </a:r>
            <a:r>
              <a:rPr lang="en-US" dirty="0"/>
              <a:t>APPS &amp; </a:t>
            </a:r>
            <a:r>
              <a:rPr dirty="0"/>
              <a:t>USER INTERFACES</a:t>
            </a:r>
          </a:p>
          <a:p>
            <a:r>
              <a:rPr dirty="0"/>
              <a:t>Give each role the information and controls it needs.</a:t>
            </a:r>
            <a:endParaRPr lang="en-US" dirty="0"/>
          </a:p>
          <a:p>
            <a:endParaRPr lang="en-US" dirty="0"/>
          </a:p>
          <a:p>
            <a:r>
              <a:rPr lang="en-US" sz="1200" b="1" dirty="0">
                <a:effectLst/>
                <a:latin typeface="+mn-lt"/>
                <a:ea typeface="+mn-ea"/>
                <a:cs typeface="+mn-cs"/>
                <a:sym typeface="Helvetica Neue"/>
              </a:rPr>
              <a:t>Give each person the information—and controls—they actually need.</a:t>
            </a:r>
            <a:endParaRPr lang="en-US" sz="1200" dirty="0">
              <a:effectLst/>
              <a:latin typeface="+mn-lt"/>
              <a:ea typeface="+mn-ea"/>
              <a:cs typeface="+mn-cs"/>
              <a:sym typeface="Helvetica Neue"/>
            </a:endParaRPr>
          </a:p>
          <a:p>
            <a:r>
              <a:rPr lang="en-US" sz="1200" dirty="0">
                <a:effectLst/>
                <a:latin typeface="+mn-lt"/>
                <a:ea typeface="+mn-ea"/>
                <a:cs typeface="+mn-cs"/>
                <a:sym typeface="Helvetica Neue"/>
              </a:rPr>
              <a:t>A digital building does not need one giant “digital twin dashboard.”</a:t>
            </a: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Different people interact with the same building for completely different reasons.</a:t>
            </a:r>
          </a:p>
          <a:p>
            <a:pPr marL="171450" indent="-171450">
              <a:buFont typeface="Arial" panose="020B0604020202020204" pitchFamily="34" charset="0"/>
              <a:buChar char="•"/>
            </a:pPr>
            <a:r>
              <a:rPr lang="en-US" sz="1200" dirty="0">
                <a:effectLst/>
                <a:latin typeface="+mn-lt"/>
                <a:ea typeface="+mn-ea"/>
                <a:cs typeface="+mn-cs"/>
                <a:sym typeface="Helvetica Neue"/>
              </a:rPr>
              <a:t>An </a:t>
            </a:r>
            <a:r>
              <a:rPr lang="en-US" sz="1200" b="1" dirty="0">
                <a:effectLst/>
                <a:latin typeface="+mn-lt"/>
                <a:ea typeface="+mn-ea"/>
                <a:cs typeface="+mn-cs"/>
                <a:sym typeface="Helvetica Neue"/>
              </a:rPr>
              <a:t>operator</a:t>
            </a:r>
            <a:r>
              <a:rPr lang="en-US" sz="1200" dirty="0">
                <a:effectLst/>
                <a:latin typeface="+mn-lt"/>
                <a:ea typeface="+mn-ea"/>
                <a:cs typeface="+mn-cs"/>
                <a:sym typeface="Helvetica Neue"/>
              </a:rPr>
              <a:t> may need an HVAC graphic with live temperatures, equipment status, alarms and authorized setpoints.</a:t>
            </a:r>
          </a:p>
          <a:p>
            <a:pPr marL="171450" indent="-171450">
              <a:buFont typeface="Arial" panose="020B0604020202020204" pitchFamily="34" charset="0"/>
              <a:buChar char="•"/>
            </a:pPr>
            <a:r>
              <a:rPr lang="en-US" sz="1200" dirty="0">
                <a:effectLst/>
                <a:latin typeface="+mn-lt"/>
                <a:ea typeface="+mn-ea"/>
                <a:cs typeface="+mn-cs"/>
                <a:sym typeface="Helvetica Neue"/>
              </a:rPr>
              <a:t>An </a:t>
            </a:r>
            <a:r>
              <a:rPr lang="en-US" sz="1200" b="1" dirty="0">
                <a:effectLst/>
                <a:latin typeface="+mn-lt"/>
                <a:ea typeface="+mn-ea"/>
                <a:cs typeface="+mn-cs"/>
                <a:sym typeface="Helvetica Neue"/>
              </a:rPr>
              <a:t>energy analyst</a:t>
            </a:r>
            <a:r>
              <a:rPr lang="en-US" sz="1200" dirty="0">
                <a:effectLst/>
                <a:latin typeface="+mn-lt"/>
                <a:ea typeface="+mn-ea"/>
                <a:cs typeface="+mn-cs"/>
                <a:sym typeface="Helvetica Neue"/>
              </a:rPr>
              <a:t> may need consumption, demand, trends and performance comparisons.</a:t>
            </a:r>
          </a:p>
          <a:p>
            <a:pPr marL="171450" indent="-171450">
              <a:buFont typeface="Arial" panose="020B0604020202020204" pitchFamily="34" charset="0"/>
              <a:buChar char="•"/>
            </a:pPr>
            <a:r>
              <a:rPr lang="en-US" sz="1200" dirty="0">
                <a:effectLst/>
                <a:latin typeface="+mn-lt"/>
                <a:ea typeface="+mn-ea"/>
                <a:cs typeface="+mn-cs"/>
                <a:sym typeface="Helvetica Neue"/>
              </a:rPr>
              <a:t>An </a:t>
            </a:r>
            <a:r>
              <a:rPr lang="en-US" sz="1200" b="1" dirty="0">
                <a:effectLst/>
                <a:latin typeface="+mn-lt"/>
                <a:ea typeface="+mn-ea"/>
                <a:cs typeface="+mn-cs"/>
                <a:sym typeface="Helvetica Neue"/>
              </a:rPr>
              <a:t>asset planner</a:t>
            </a:r>
            <a:r>
              <a:rPr lang="en-US" sz="1200" dirty="0">
                <a:effectLst/>
                <a:latin typeface="+mn-lt"/>
                <a:ea typeface="+mn-ea"/>
                <a:cs typeface="+mn-cs"/>
                <a:sym typeface="Helvetica Neue"/>
              </a:rPr>
              <a:t> may need equipment condition, lifecycle, replacement cost and capital forecasts.</a:t>
            </a:r>
          </a:p>
          <a:p>
            <a:pPr marL="171450" indent="-171450">
              <a:buFont typeface="Arial" panose="020B0604020202020204" pitchFamily="34" charset="0"/>
              <a:buChar char="•"/>
            </a:pPr>
            <a:r>
              <a:rPr lang="en-US" sz="1200" dirty="0">
                <a:effectLst/>
                <a:latin typeface="+mn-lt"/>
                <a:ea typeface="+mn-ea"/>
                <a:cs typeface="+mn-cs"/>
                <a:sym typeface="Helvetica Neue"/>
              </a:rPr>
              <a:t>A </a:t>
            </a:r>
            <a:r>
              <a:rPr lang="en-US" sz="1200" b="1" dirty="0">
                <a:effectLst/>
                <a:latin typeface="+mn-lt"/>
                <a:ea typeface="+mn-ea"/>
                <a:cs typeface="+mn-cs"/>
                <a:sym typeface="Helvetica Neue"/>
              </a:rPr>
              <a:t>service provider</a:t>
            </a:r>
            <a:r>
              <a:rPr lang="en-US" sz="1200" dirty="0">
                <a:effectLst/>
                <a:latin typeface="+mn-lt"/>
                <a:ea typeface="+mn-ea"/>
                <a:cs typeface="+mn-cs"/>
                <a:sym typeface="Helvetica Neue"/>
              </a:rPr>
              <a:t> may need diagnostics, work orders, maintenance history and access to the equipment they are responsible for.</a:t>
            </a:r>
          </a:p>
          <a:p>
            <a:pPr marL="171450" indent="-171450">
              <a:buFont typeface="Arial" panose="020B0604020202020204" pitchFamily="34" charset="0"/>
              <a:buChar char="•"/>
            </a:pPr>
            <a:r>
              <a:rPr lang="en-US" sz="1200" dirty="0">
                <a:effectLst/>
                <a:latin typeface="+mn-lt"/>
                <a:ea typeface="+mn-ea"/>
                <a:cs typeface="+mn-cs"/>
                <a:sym typeface="Helvetica Neue"/>
              </a:rPr>
              <a:t>An </a:t>
            </a:r>
            <a:r>
              <a:rPr lang="en-US" sz="1200" b="1" dirty="0">
                <a:effectLst/>
                <a:latin typeface="+mn-lt"/>
                <a:ea typeface="+mn-ea"/>
                <a:cs typeface="+mn-cs"/>
                <a:sym typeface="Helvetica Neue"/>
              </a:rPr>
              <a:t>executive or owner</a:t>
            </a:r>
            <a:r>
              <a:rPr lang="en-US" sz="1200" dirty="0">
                <a:effectLst/>
                <a:latin typeface="+mn-lt"/>
                <a:ea typeface="+mn-ea"/>
                <a:cs typeface="+mn-cs"/>
                <a:sym typeface="Helvetica Neue"/>
              </a:rPr>
              <a:t> may care primarily about cost, risk, resilience, asset value and performance.</a:t>
            </a: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The underlying building does not change.</a:t>
            </a:r>
          </a:p>
          <a:p>
            <a:r>
              <a:rPr lang="en-US" sz="1200" dirty="0">
                <a:effectLst/>
                <a:latin typeface="+mn-lt"/>
                <a:ea typeface="+mn-ea"/>
                <a:cs typeface="+mn-cs"/>
                <a:sym typeface="Helvetica Neue"/>
              </a:rPr>
              <a:t>The </a:t>
            </a:r>
            <a:r>
              <a:rPr lang="en-US" sz="1200" b="1" dirty="0">
                <a:effectLst/>
                <a:latin typeface="+mn-lt"/>
                <a:ea typeface="+mn-ea"/>
                <a:cs typeface="+mn-cs"/>
                <a:sym typeface="Helvetica Neue"/>
              </a:rPr>
              <a:t>view changes according to the role and the question being asked</a:t>
            </a:r>
            <a:r>
              <a:rPr lang="en-US" sz="1200" dirty="0">
                <a:effectLst/>
                <a:latin typeface="+mn-lt"/>
                <a:ea typeface="+mn-ea"/>
                <a:cs typeface="+mn-cs"/>
                <a:sym typeface="Helvetica Neue"/>
              </a:rPr>
              <a:t>.</a:t>
            </a: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Because the information comes from the Digital Building Profile and connected Graph of Graphs, applications no longer need to recreate an isolated model of the building every time we introduce a new use case.</a:t>
            </a:r>
          </a:p>
          <a:p>
            <a:r>
              <a:rPr lang="en-US" sz="1200" dirty="0">
                <a:effectLst/>
                <a:latin typeface="+mn-lt"/>
                <a:ea typeface="+mn-ea"/>
                <a:cs typeface="+mn-cs"/>
                <a:sym typeface="Helvetica Neue"/>
              </a:rPr>
              <a:t>The digital representation becomes shared infrastructure.</a:t>
            </a:r>
          </a:p>
          <a:p>
            <a:r>
              <a:rPr lang="en-US" sz="1200" dirty="0">
                <a:effectLst/>
                <a:latin typeface="+mn-lt"/>
                <a:ea typeface="+mn-ea"/>
                <a:cs typeface="+mn-cs"/>
                <a:sym typeface="Helvetica Neue"/>
              </a:rPr>
              <a:t> </a:t>
            </a:r>
            <a:endParaRPr dirty="0"/>
          </a:p>
          <a:p>
            <a:r>
              <a:rPr dirty="0"/>
              <a:t>Illustrations are conceptual. Screen values and example addresses are illustrative, not observations from a specific facility.</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CC5E0-6D30-5C04-05E6-D5A1E0B8102E}"/>
            </a:ext>
          </a:extLst>
        </p:cNvPr>
        <p:cNvGrpSpPr/>
        <p:nvPr/>
      </p:nvGrpSpPr>
      <p:grpSpPr>
        <a:xfrm>
          <a:off x="0" y="0"/>
          <a:ext cx="0" cy="0"/>
          <a:chOff x="0" y="0"/>
          <a:chExt cx="0" cy="0"/>
        </a:xfrm>
      </p:grpSpPr>
      <p:sp>
        <p:nvSpPr>
          <p:cNvPr id="23" name="Shape 23">
            <a:extLst>
              <a:ext uri="{FF2B5EF4-FFF2-40B4-BE49-F238E27FC236}">
                <a16:creationId xmlns:a16="http://schemas.microsoft.com/office/drawing/2014/main" id="{42668E93-20CA-6258-7C10-EA8953DA52A5}"/>
              </a:ext>
            </a:extLst>
          </p:cNvPr>
          <p:cNvSpPr>
            <a:spLocks noGrp="1" noRot="1" noChangeAspect="1"/>
          </p:cNvSpPr>
          <p:nvPr>
            <p:ph type="sldImg"/>
          </p:nvPr>
        </p:nvSpPr>
        <p:spPr>
          <a:xfrm>
            <a:off x="381000" y="685800"/>
            <a:ext cx="6096000" cy="3429000"/>
          </a:xfrm>
          <a:prstGeom prst="rect">
            <a:avLst/>
          </a:prstGeom>
        </p:spPr>
        <p:txBody>
          <a:bodyPr/>
          <a:lstStyle/>
          <a:p>
            <a:endParaRPr/>
          </a:p>
        </p:txBody>
      </p:sp>
      <p:sp>
        <p:nvSpPr>
          <p:cNvPr id="24" name="Shape 24">
            <a:extLst>
              <a:ext uri="{FF2B5EF4-FFF2-40B4-BE49-F238E27FC236}">
                <a16:creationId xmlns:a16="http://schemas.microsoft.com/office/drawing/2014/main" id="{AB017010-9A82-8FA7-DDD7-F52F54F0AB94}"/>
              </a:ext>
            </a:extLst>
          </p:cNvPr>
          <p:cNvSpPr>
            <a:spLocks noGrp="1"/>
          </p:cNvSpPr>
          <p:nvPr>
            <p:ph type="body" sz="quarter" idx="1"/>
          </p:nvPr>
        </p:nvSpPr>
        <p:spPr>
          <a:prstGeom prst="rect">
            <a:avLst/>
          </a:prstGeom>
        </p:spPr>
        <p:txBody>
          <a:bodyPr/>
          <a:lstStyle/>
          <a:p>
            <a:r>
              <a:rPr lang="en-US" sz="1200" b="1" dirty="0">
                <a:effectLst/>
                <a:latin typeface="+mn-lt"/>
                <a:ea typeface="+mn-ea"/>
                <a:cs typeface="+mn-cs"/>
                <a:sym typeface="Helvetica Neue"/>
              </a:rPr>
              <a:t>THE DIGITAL BUILDING IS NEVER “FINISHED”</a:t>
            </a:r>
            <a:endParaRPr lang="en-US" sz="1200" dirty="0">
              <a:effectLst/>
              <a:latin typeface="+mn-lt"/>
              <a:ea typeface="+mn-ea"/>
              <a:cs typeface="+mn-cs"/>
              <a:sym typeface="Helvetica Neue"/>
            </a:endParaRPr>
          </a:p>
          <a:p>
            <a:r>
              <a:rPr lang="en-US" sz="1200" dirty="0">
                <a:effectLst/>
                <a:latin typeface="+mn-lt"/>
                <a:ea typeface="+mn-ea"/>
                <a:cs typeface="+mn-cs"/>
                <a:sym typeface="Helvetica Neue"/>
              </a:rPr>
              <a:t>Step 8 is not really the end.</a:t>
            </a: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Operations generate new information. Maintenance changes asset condition. Equipment gets replaced. Systems are upgraded. New applications appear. New questions emerge. Economics change.</a:t>
            </a:r>
          </a:p>
          <a:p>
            <a:r>
              <a:rPr lang="en-US" sz="1200" dirty="0">
                <a:effectLst/>
                <a:latin typeface="+mn-lt"/>
                <a:ea typeface="+mn-ea"/>
                <a:cs typeface="+mn-cs"/>
                <a:sym typeface="Helvetica Neue"/>
              </a:rPr>
              <a:t>That information feeds back into the Digital Building Profile.</a:t>
            </a: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And the cycle continues.</a:t>
            </a:r>
          </a:p>
          <a:p>
            <a:r>
              <a:rPr lang="en-US" sz="1200" b="1" dirty="0">
                <a:effectLst/>
                <a:latin typeface="+mn-lt"/>
                <a:ea typeface="+mn-ea"/>
                <a:cs typeface="+mn-cs"/>
                <a:sym typeface="Helvetica Neue"/>
              </a:rPr>
              <a:t>Identify → Gather → Profile → Value → Connect → Graph → Use → Operate → Learn</a:t>
            </a:r>
            <a:endParaRPr lang="en-US" sz="1200" dirty="0">
              <a:effectLst/>
              <a:latin typeface="+mn-lt"/>
              <a:ea typeface="+mn-ea"/>
              <a:cs typeface="+mn-cs"/>
              <a:sym typeface="Helvetica Neue"/>
            </a:endParaRP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This is the fundamental shift.</a:t>
            </a:r>
          </a:p>
          <a:p>
            <a:r>
              <a:rPr lang="en-US" sz="1200" dirty="0">
                <a:effectLst/>
                <a:latin typeface="+mn-lt"/>
                <a:ea typeface="+mn-ea"/>
                <a:cs typeface="+mn-cs"/>
                <a:sym typeface="Helvetica Neue"/>
              </a:rPr>
              <a:t>We are not digitizing a building merely to answer the questions we know how to ask today.</a:t>
            </a:r>
          </a:p>
          <a:p>
            <a:r>
              <a:rPr lang="en-US" sz="1200" dirty="0">
                <a:effectLst/>
                <a:latin typeface="+mn-lt"/>
                <a:ea typeface="+mn-ea"/>
                <a:cs typeface="+mn-cs"/>
                <a:sym typeface="Helvetica Neue"/>
              </a:rPr>
              <a:t>We are creating an open, connected representation of </a:t>
            </a:r>
            <a:r>
              <a:rPr lang="en-US" sz="1200" b="1" dirty="0">
                <a:effectLst/>
                <a:latin typeface="+mn-lt"/>
                <a:ea typeface="+mn-ea"/>
                <a:cs typeface="+mn-cs"/>
                <a:sym typeface="Helvetica Neue"/>
              </a:rPr>
              <a:t>what exists, how it relates, what it is doing, what it can do, what it costs and who is responsible for it</a:t>
            </a:r>
            <a:r>
              <a:rPr lang="en-US" sz="1200" dirty="0">
                <a:effectLst/>
                <a:latin typeface="+mn-lt"/>
                <a:ea typeface="+mn-ea"/>
                <a:cs typeface="+mn-cs"/>
                <a:sym typeface="Helvetica Neue"/>
              </a:rPr>
              <a:t>.</a:t>
            </a:r>
          </a:p>
          <a:p>
            <a:r>
              <a:rPr lang="en-US" sz="1200" dirty="0">
                <a:effectLst/>
                <a:latin typeface="+mn-lt"/>
                <a:ea typeface="+mn-ea"/>
                <a:cs typeface="+mn-cs"/>
                <a:sym typeface="Helvetica Neue"/>
              </a:rPr>
              <a:t>That gives people, applications—and increasingly AI—the context necessary to answer questions we have </a:t>
            </a:r>
            <a:r>
              <a:rPr lang="en-US" sz="1200" b="1" dirty="0">
                <a:effectLst/>
                <a:latin typeface="+mn-lt"/>
                <a:ea typeface="+mn-ea"/>
                <a:cs typeface="+mn-cs"/>
                <a:sym typeface="Helvetica Neue"/>
              </a:rPr>
              <a:t>not thought to ask yet</a:t>
            </a:r>
            <a:r>
              <a:rPr lang="en-US" sz="1200" dirty="0">
                <a:effectLst/>
                <a:latin typeface="+mn-lt"/>
                <a:ea typeface="+mn-ea"/>
                <a:cs typeface="+mn-cs"/>
                <a:sym typeface="Helvetica Neue"/>
              </a:rPr>
              <a:t>.</a:t>
            </a: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And that is what turns an </a:t>
            </a:r>
            <a:r>
              <a:rPr lang="en-US" sz="1200" b="1" dirty="0">
                <a:effectLst/>
                <a:latin typeface="+mn-lt"/>
                <a:ea typeface="+mn-ea"/>
                <a:cs typeface="+mn-cs"/>
                <a:sym typeface="Helvetica Neue"/>
              </a:rPr>
              <a:t>existing building into a digital building</a:t>
            </a:r>
            <a:r>
              <a:rPr lang="en-US" sz="1200" dirty="0">
                <a:effectLst/>
                <a:latin typeface="+mn-lt"/>
                <a:ea typeface="+mn-ea"/>
                <a:cs typeface="+mn-cs"/>
                <a:sym typeface="Helvetica Neue"/>
              </a:rPr>
              <a:t>.</a:t>
            </a: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FOR MORE INFORMATION VISIT C4SB.ORG.</a:t>
            </a:r>
          </a:p>
        </p:txBody>
      </p:sp>
    </p:spTree>
    <p:extLst>
      <p:ext uri="{BB962C8B-B14F-4D97-AF65-F5344CB8AC3E}">
        <p14:creationId xmlns:p14="http://schemas.microsoft.com/office/powerpoint/2010/main" val="3447387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Shape 139"/>
          <p:cNvSpPr>
            <a:spLocks noGrp="1" noRot="1" noChangeAspect="1"/>
          </p:cNvSpPr>
          <p:nvPr>
            <p:ph type="sldImg"/>
          </p:nvPr>
        </p:nvSpPr>
        <p:spPr>
          <a:xfrm>
            <a:off x="381000" y="685800"/>
            <a:ext cx="6096000" cy="3429000"/>
          </a:xfrm>
          <a:prstGeom prst="rect">
            <a:avLst/>
          </a:prstGeom>
        </p:spPr>
        <p:txBody>
          <a:bodyPr/>
          <a:lstStyle/>
          <a:p>
            <a:endParaRPr/>
          </a:p>
        </p:txBody>
      </p:sp>
      <p:sp>
        <p:nvSpPr>
          <p:cNvPr id="140" name="Shape 140"/>
          <p:cNvSpPr>
            <a:spLocks noGrp="1"/>
          </p:cNvSpPr>
          <p:nvPr>
            <p:ph type="body" sz="quarter" idx="1"/>
          </p:nvPr>
        </p:nvSpPr>
        <p:spPr>
          <a:prstGeom prst="rect">
            <a:avLst/>
          </a:prstGeom>
        </p:spPr>
        <p:txBody>
          <a:bodyPr/>
          <a:lstStyle/>
          <a:p>
            <a:r>
              <a:rPr dirty="0"/>
              <a:t>FIVE KEY PRINCIPLES</a:t>
            </a:r>
          </a:p>
          <a:p>
            <a:r>
              <a:rPr lang="en-US" dirty="0"/>
              <a:t>Before we step through the steps to making an Existing Building into a Digital Building, it’s important to note that all of the work that C4SB does is guided by five key principles:</a:t>
            </a:r>
          </a:p>
          <a:p>
            <a:endParaRPr lang="en-US" dirty="0"/>
          </a:p>
          <a:p>
            <a:pPr marL="171450" indent="-171450">
              <a:buFont typeface="Arial" panose="020B0604020202020204" pitchFamily="34" charset="0"/>
              <a:buChar char="•"/>
            </a:pPr>
            <a:r>
              <a:rPr lang="en-US" dirty="0"/>
              <a:t>OPEN STANDARDS – Interoperable by design</a:t>
            </a:r>
          </a:p>
          <a:p>
            <a:pPr marL="171450" indent="-171450">
              <a:buFont typeface="Arial" panose="020B0604020202020204" pitchFamily="34" charset="0"/>
              <a:buChar char="•"/>
            </a:pPr>
            <a:r>
              <a:rPr lang="en-US" dirty="0"/>
              <a:t>SECURE BY DESIGN – Protect people and assets</a:t>
            </a:r>
          </a:p>
          <a:p>
            <a:pPr marL="171450" indent="-171450">
              <a:buFont typeface="Arial" panose="020B0604020202020204" pitchFamily="34" charset="0"/>
              <a:buChar char="•"/>
            </a:pPr>
            <a:r>
              <a:rPr lang="en-US" dirty="0"/>
              <a:t>SEMANTIC + CONTEXTUAL – Meaning and relationships make data useful</a:t>
            </a:r>
          </a:p>
          <a:p>
            <a:pPr marL="171450" indent="-171450">
              <a:buFont typeface="Arial" panose="020B0604020202020204" pitchFamily="34" charset="0"/>
              <a:buChar char="•"/>
            </a:pPr>
            <a:r>
              <a:rPr lang="en-US" dirty="0"/>
              <a:t>SCALABLE + FUTURE READY – Built for today, ready for what’s next</a:t>
            </a:r>
          </a:p>
          <a:p>
            <a:pPr marL="171450" indent="-171450">
              <a:buFont typeface="Arial" panose="020B0604020202020204" pitchFamily="34" charset="0"/>
              <a:buChar char="•"/>
            </a:pPr>
            <a:r>
              <a:rPr lang="en-US" dirty="0"/>
              <a:t>VALUES OUTCOMES – Lower cost • Lower risk • Better performance</a:t>
            </a:r>
          </a:p>
          <a:p>
            <a:pPr marL="0" indent="0">
              <a:buFontTx/>
              <a:buNone/>
            </a:pPr>
            <a:endParaRPr lang="en-US" dirty="0"/>
          </a:p>
          <a:p>
            <a:pPr marL="0" marR="0" lvl="0" indent="0" defTabSz="914400" eaLnBrk="1" fontAlgn="auto" latinLnBrk="0" hangingPunct="1">
              <a:lnSpc>
                <a:spcPct val="100000"/>
              </a:lnSpc>
              <a:spcBef>
                <a:spcPts val="0"/>
              </a:spcBef>
              <a:spcAft>
                <a:spcPts val="0"/>
              </a:spcAft>
              <a:buClrTx/>
              <a:buSzTx/>
              <a:buFontTx/>
              <a:buNone/>
              <a:tabLst/>
              <a:defRPr/>
            </a:pPr>
            <a:r>
              <a:rPr lang="en-US" dirty="0"/>
              <a:t>The roadmap presented here, and the work of all the C4SB working and interest groups supporting it, follow these principles to the best we can at every step, helping engage like-minded contributors and produce </a:t>
            </a:r>
            <a:r>
              <a:rPr lang="en-US" sz="1200" dirty="0"/>
              <a:t>OPEN Standards • Security • Meaning • Scalability • and Outcomes.</a:t>
            </a:r>
          </a:p>
          <a:p>
            <a:pPr marL="0" indent="0">
              <a:buFontTx/>
              <a:buNone/>
            </a:pP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Shape 36"/>
          <p:cNvSpPr>
            <a:spLocks noGrp="1" noRot="1" noChangeAspect="1"/>
          </p:cNvSpPr>
          <p:nvPr>
            <p:ph type="sldImg"/>
          </p:nvPr>
        </p:nvSpPr>
        <p:spPr>
          <a:xfrm>
            <a:off x="381000" y="685800"/>
            <a:ext cx="6096000" cy="3429000"/>
          </a:xfrm>
          <a:prstGeom prst="rect">
            <a:avLst/>
          </a:prstGeom>
        </p:spPr>
        <p:txBody>
          <a:bodyPr/>
          <a:lstStyle/>
          <a:p>
            <a:endParaRPr/>
          </a:p>
        </p:txBody>
      </p:sp>
      <p:sp>
        <p:nvSpPr>
          <p:cNvPr id="37" name="Shape 37"/>
          <p:cNvSpPr>
            <a:spLocks noGrp="1"/>
          </p:cNvSpPr>
          <p:nvPr>
            <p:ph type="body" sz="quarter" idx="1"/>
          </p:nvPr>
        </p:nvSpPr>
        <p:spPr>
          <a:prstGeom prst="rect">
            <a:avLst/>
          </a:prstGeom>
        </p:spPr>
        <p:txBody>
          <a:bodyPr/>
          <a:lstStyle/>
          <a:p>
            <a:pPr marL="0" indent="0">
              <a:buFontTx/>
              <a:buNone/>
            </a:pPr>
            <a:r>
              <a:rPr lang="en-US" sz="1200" dirty="0">
                <a:latin typeface="+mn-lt"/>
                <a:ea typeface="+mn-ea"/>
                <a:cs typeface="+mn-cs"/>
                <a:sym typeface="Helvetica Neue"/>
              </a:rPr>
              <a:t>1. IDENTIFY A BUILDING</a:t>
            </a:r>
            <a:r>
              <a:rPr lang="en-US" sz="1200" b="1" dirty="0">
                <a:effectLst/>
                <a:latin typeface="+mn-lt"/>
                <a:ea typeface="+mn-ea"/>
                <a:cs typeface="+mn-cs"/>
                <a:sym typeface="Helvetica Neue"/>
              </a:rPr>
              <a:t> </a:t>
            </a:r>
          </a:p>
          <a:p>
            <a:pPr marL="0" indent="0">
              <a:buFontTx/>
              <a:buNone/>
            </a:pPr>
            <a:endParaRPr lang="en-US" sz="1200" b="1" dirty="0">
              <a:effectLst/>
              <a:latin typeface="+mn-lt"/>
              <a:ea typeface="+mn-ea"/>
              <a:cs typeface="+mn-cs"/>
              <a:sym typeface="Helvetica Neue"/>
            </a:endParaRPr>
          </a:p>
          <a:p>
            <a:pPr marL="0" indent="0">
              <a:buFontTx/>
              <a:buNone/>
            </a:pPr>
            <a:r>
              <a:rPr lang="en-US" sz="1200" b="1" dirty="0">
                <a:effectLst/>
                <a:latin typeface="+mn-lt"/>
                <a:ea typeface="+mn-ea"/>
                <a:cs typeface="+mn-cs"/>
                <a:sym typeface="Helvetica Neue"/>
              </a:rPr>
              <a:t>Where are we starting, and what are we trying to accomplish?</a:t>
            </a:r>
            <a:endParaRPr lang="en-US" sz="1200" dirty="0">
              <a:effectLst/>
              <a:latin typeface="+mn-lt"/>
              <a:ea typeface="+mn-ea"/>
              <a:cs typeface="+mn-cs"/>
              <a:sym typeface="Helvetica Neue"/>
            </a:endParaRPr>
          </a:p>
          <a:p>
            <a:r>
              <a:rPr lang="en-US" sz="1200" dirty="0">
                <a:effectLst/>
                <a:latin typeface="+mn-lt"/>
                <a:ea typeface="+mn-ea"/>
                <a:cs typeface="+mn-cs"/>
                <a:sym typeface="Helvetica Neue"/>
              </a:rPr>
              <a:t>Every digital building starts with a physical building.</a:t>
            </a:r>
          </a:p>
          <a:p>
            <a:r>
              <a:rPr lang="en-US" sz="1200" dirty="0">
                <a:effectLst/>
                <a:latin typeface="+mn-lt"/>
                <a:ea typeface="+mn-ea"/>
                <a:cs typeface="+mn-cs"/>
                <a:sym typeface="Helvetica Neue"/>
              </a:rPr>
              <a:t>The first step is deliberately simple: Identify the building and establish the objectives for making it more digital. What is the facility? How is it used? Who owns and operates it? What problems are we trying to solve? What opportunities are we trying to create?</a:t>
            </a:r>
          </a:p>
          <a:p>
            <a:r>
              <a:rPr lang="en-US" sz="1200" dirty="0">
                <a:effectLst/>
                <a:latin typeface="+mn-lt"/>
                <a:ea typeface="+mn-ea"/>
                <a:cs typeface="+mn-cs"/>
                <a:sym typeface="Helvetica Neue"/>
              </a:rPr>
              <a:t>This matters because a digital building is not a technology product that gets installed. A school, hospital, office building, manufacturing plant and data center have very different systems, risks, economics and operational priorities.</a:t>
            </a:r>
          </a:p>
          <a:p>
            <a:r>
              <a:rPr lang="en-US" sz="1200" dirty="0">
                <a:effectLst/>
                <a:latin typeface="+mn-lt"/>
                <a:ea typeface="+mn-ea"/>
                <a:cs typeface="+mn-cs"/>
                <a:sym typeface="Helvetica Neue"/>
              </a:rPr>
              <a:t>At this stage we are establishing the </a:t>
            </a:r>
            <a:r>
              <a:rPr lang="en-US" sz="1200" b="1" dirty="0">
                <a:effectLst/>
                <a:latin typeface="+mn-lt"/>
                <a:ea typeface="+mn-ea"/>
                <a:cs typeface="+mn-cs"/>
                <a:sym typeface="Helvetica Neue"/>
              </a:rPr>
              <a:t>boundary and purpose of the project</a:t>
            </a:r>
            <a:r>
              <a:rPr lang="en-US" sz="1200" dirty="0">
                <a:effectLst/>
                <a:latin typeface="+mn-lt"/>
                <a:ea typeface="+mn-ea"/>
                <a:cs typeface="+mn-cs"/>
                <a:sym typeface="Helvetica Neue"/>
              </a:rPr>
              <a:t>, not prescribing the technology.</a:t>
            </a: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The questions begin with:</a:t>
            </a:r>
          </a:p>
          <a:p>
            <a:r>
              <a:rPr lang="en-US" sz="1200" b="1" dirty="0">
                <a:effectLst/>
                <a:latin typeface="+mn-lt"/>
                <a:ea typeface="+mn-ea"/>
                <a:cs typeface="+mn-cs"/>
                <a:sym typeface="Helvetica Neue"/>
              </a:rPr>
              <a:t>What building are we talking about? What matters about it? What do we want to be able to do that we cannot do today?</a:t>
            </a:r>
            <a:endParaRPr lang="en-US" sz="1200" dirty="0">
              <a:effectLst/>
              <a:latin typeface="+mn-lt"/>
              <a:ea typeface="+mn-ea"/>
              <a:cs typeface="+mn-cs"/>
              <a:sym typeface="Helvetica Neue"/>
            </a:endParaRPr>
          </a:p>
          <a:p>
            <a:r>
              <a:rPr lang="en-US" sz="1200" dirty="0">
                <a:effectLst/>
                <a:latin typeface="+mn-lt"/>
                <a:ea typeface="+mn-ea"/>
                <a:cs typeface="+mn-cs"/>
                <a:sym typeface="Helvetica Neue"/>
              </a:rPr>
              <a:t>Those questions become the starting point for the Digital Building Profile.</a:t>
            </a:r>
          </a:p>
          <a:p>
            <a:endParaRPr lang="en-US" sz="1200" dirty="0">
              <a:latin typeface="+mn-lt"/>
            </a:endParaRPr>
          </a:p>
          <a:p>
            <a:r>
              <a:rPr sz="1200" dirty="0">
                <a:latin typeface="+mn-lt"/>
              </a:rPr>
              <a:t>Illustrations are conceptual. Screen values and example addresses are illustrative, not observations from a specific facility.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Shape 49"/>
          <p:cNvSpPr>
            <a:spLocks noGrp="1" noRot="1" noChangeAspect="1"/>
          </p:cNvSpPr>
          <p:nvPr>
            <p:ph type="sldImg"/>
          </p:nvPr>
        </p:nvSpPr>
        <p:spPr>
          <a:xfrm>
            <a:off x="381000" y="685800"/>
            <a:ext cx="6096000" cy="3429000"/>
          </a:xfrm>
          <a:prstGeom prst="rect">
            <a:avLst/>
          </a:prstGeom>
        </p:spPr>
        <p:txBody>
          <a:bodyPr/>
          <a:lstStyle/>
          <a:p>
            <a:endParaRPr/>
          </a:p>
        </p:txBody>
      </p:sp>
      <p:sp>
        <p:nvSpPr>
          <p:cNvPr id="50" name="Shape 50"/>
          <p:cNvSpPr>
            <a:spLocks noGrp="1"/>
          </p:cNvSpPr>
          <p:nvPr>
            <p:ph type="body" sz="quarter" idx="1"/>
          </p:nvPr>
        </p:nvSpPr>
        <p:spPr>
          <a:prstGeom prst="rect">
            <a:avLst/>
          </a:prstGeom>
        </p:spPr>
        <p:txBody>
          <a:bodyPr/>
          <a:lstStyle/>
          <a:p>
            <a:r>
              <a:rPr lang="en-US" dirty="0"/>
              <a:t>2. </a:t>
            </a:r>
            <a:r>
              <a:rPr dirty="0"/>
              <a:t>GATHER THE ARTIFACTS</a:t>
            </a:r>
          </a:p>
          <a:p>
            <a:r>
              <a:rPr dirty="0"/>
              <a:t>Bring drawings, records, data, and observations together.</a:t>
            </a:r>
            <a:endParaRPr lang="en-US" dirty="0"/>
          </a:p>
          <a:p>
            <a:endParaRPr lang="en-US" dirty="0"/>
          </a:p>
          <a:p>
            <a:pPr>
              <a:spcAft>
                <a:spcPts val="600"/>
              </a:spcAft>
            </a:pPr>
            <a:r>
              <a:rPr lang="en-US" sz="1200" b="1" dirty="0">
                <a:effectLst/>
                <a:latin typeface="+mn-lt"/>
                <a:ea typeface="+mn-ea"/>
                <a:cs typeface="+mn-cs"/>
                <a:sym typeface="Helvetica Neue"/>
              </a:rPr>
              <a:t>What do we already know about the building?</a:t>
            </a:r>
            <a:endParaRPr lang="en-US" sz="1200" dirty="0">
              <a:effectLst/>
              <a:latin typeface="+mn-lt"/>
              <a:ea typeface="+mn-ea"/>
              <a:cs typeface="+mn-cs"/>
              <a:sym typeface="Helvetica Neue"/>
            </a:endParaRPr>
          </a:p>
          <a:p>
            <a:pPr>
              <a:spcAft>
                <a:spcPts val="600"/>
              </a:spcAft>
            </a:pPr>
            <a:r>
              <a:rPr lang="en-US" sz="1200" dirty="0">
                <a:effectLst/>
                <a:latin typeface="+mn-lt"/>
                <a:ea typeface="+mn-ea"/>
                <a:cs typeface="+mn-cs"/>
                <a:sym typeface="Helvetica Neue"/>
              </a:rPr>
              <a:t>Buildings already contain enormous amounts of information. The problem is that the information is usually scattered across documents, systems, databases, organizations and people.</a:t>
            </a:r>
          </a:p>
          <a:p>
            <a:pPr marL="171450" indent="-171450">
              <a:spcAft>
                <a:spcPts val="600"/>
              </a:spcAft>
              <a:buFont typeface="Arial" panose="020B0604020202020204" pitchFamily="34" charset="0"/>
              <a:buChar char="•"/>
            </a:pPr>
            <a:r>
              <a:rPr lang="en-US" sz="1200" dirty="0">
                <a:effectLst/>
                <a:latin typeface="+mn-lt"/>
                <a:ea typeface="+mn-ea"/>
                <a:cs typeface="+mn-cs"/>
                <a:sym typeface="Helvetica Neue"/>
              </a:rPr>
              <a:t>Mechanical and electrical drawings tell us how systems were designed. </a:t>
            </a:r>
          </a:p>
          <a:p>
            <a:pPr marL="171450" indent="-171450">
              <a:spcAft>
                <a:spcPts val="600"/>
              </a:spcAft>
              <a:buFont typeface="Arial" panose="020B0604020202020204" pitchFamily="34" charset="0"/>
              <a:buChar char="•"/>
            </a:pPr>
            <a:r>
              <a:rPr lang="en-US" sz="1200" dirty="0">
                <a:effectLst/>
                <a:latin typeface="+mn-lt"/>
                <a:ea typeface="+mn-ea"/>
                <a:cs typeface="+mn-cs"/>
                <a:sym typeface="Helvetica Neue"/>
              </a:rPr>
              <a:t>Equipment schedules tell us what was installed. </a:t>
            </a:r>
          </a:p>
          <a:p>
            <a:pPr marL="171450" indent="-171450">
              <a:spcAft>
                <a:spcPts val="600"/>
              </a:spcAft>
              <a:buFont typeface="Arial" panose="020B0604020202020204" pitchFamily="34" charset="0"/>
              <a:buChar char="•"/>
            </a:pPr>
            <a:r>
              <a:rPr lang="en-US" sz="1200" dirty="0">
                <a:effectLst/>
                <a:latin typeface="+mn-lt"/>
                <a:ea typeface="+mn-ea"/>
                <a:cs typeface="+mn-cs"/>
                <a:sym typeface="Helvetica Neue"/>
              </a:rPr>
              <a:t>Controls drawings and point lists tell us how equipment was intended to operate. </a:t>
            </a:r>
          </a:p>
          <a:p>
            <a:pPr marL="171450" indent="-171450">
              <a:spcAft>
                <a:spcPts val="600"/>
              </a:spcAft>
              <a:buFont typeface="Arial" panose="020B0604020202020204" pitchFamily="34" charset="0"/>
              <a:buChar char="•"/>
            </a:pPr>
            <a:r>
              <a:rPr lang="en-US" sz="1200" dirty="0">
                <a:effectLst/>
                <a:latin typeface="+mn-lt"/>
                <a:ea typeface="+mn-ea"/>
                <a:cs typeface="+mn-cs"/>
                <a:sym typeface="Helvetica Neue"/>
              </a:rPr>
              <a:t>BIM and CAD files describe spaces and assets. </a:t>
            </a:r>
          </a:p>
          <a:p>
            <a:pPr marL="171450" indent="-171450">
              <a:spcAft>
                <a:spcPts val="600"/>
              </a:spcAft>
              <a:buFont typeface="Arial" panose="020B0604020202020204" pitchFamily="34" charset="0"/>
              <a:buChar char="•"/>
            </a:pPr>
            <a:r>
              <a:rPr lang="en-US" sz="1200" dirty="0">
                <a:effectLst/>
                <a:latin typeface="+mn-lt"/>
                <a:ea typeface="+mn-ea"/>
                <a:cs typeface="+mn-cs"/>
                <a:sym typeface="Helvetica Neue"/>
              </a:rPr>
              <a:t>BAS data tells us what is happening now. </a:t>
            </a:r>
          </a:p>
          <a:p>
            <a:pPr marL="171450" indent="-171450">
              <a:spcAft>
                <a:spcPts val="600"/>
              </a:spcAft>
              <a:buFont typeface="Arial" panose="020B0604020202020204" pitchFamily="34" charset="0"/>
              <a:buChar char="•"/>
            </a:pPr>
            <a:r>
              <a:rPr lang="en-US" sz="1200" dirty="0">
                <a:effectLst/>
                <a:latin typeface="+mn-lt"/>
                <a:ea typeface="+mn-ea"/>
                <a:cs typeface="+mn-cs"/>
                <a:sym typeface="Helvetica Neue"/>
              </a:rPr>
              <a:t>Utility bills describe consumption. </a:t>
            </a:r>
          </a:p>
          <a:p>
            <a:pPr marL="171450" indent="-171450">
              <a:spcAft>
                <a:spcPts val="600"/>
              </a:spcAft>
              <a:buFont typeface="Arial" panose="020B0604020202020204" pitchFamily="34" charset="0"/>
              <a:buChar char="•"/>
            </a:pPr>
            <a:r>
              <a:rPr lang="en-US" sz="1200" dirty="0">
                <a:effectLst/>
                <a:latin typeface="+mn-lt"/>
                <a:ea typeface="+mn-ea"/>
                <a:cs typeface="+mn-cs"/>
                <a:sym typeface="Helvetica Neue"/>
              </a:rPr>
              <a:t>Maintenance systems record what has happened over time.</a:t>
            </a:r>
          </a:p>
          <a:p>
            <a:pPr marL="171450" indent="-171450">
              <a:spcAft>
                <a:spcPts val="600"/>
              </a:spcAft>
              <a:buFont typeface="Arial" panose="020B0604020202020204" pitchFamily="34" charset="0"/>
              <a:buChar char="•"/>
            </a:pPr>
            <a:r>
              <a:rPr lang="en-US" sz="1200" dirty="0">
                <a:effectLst/>
                <a:latin typeface="+mn-lt"/>
                <a:ea typeface="+mn-ea"/>
                <a:cs typeface="+mn-cs"/>
                <a:sym typeface="Helvetica Neue"/>
              </a:rPr>
              <a:t>Photos, manuals, commissioning reports, specifications, invoices and institutional knowledge provide still more pieces of the picture.</a:t>
            </a:r>
          </a:p>
          <a:p>
            <a:pPr>
              <a:spcAft>
                <a:spcPts val="600"/>
              </a:spcAft>
            </a:pPr>
            <a:endParaRPr lang="en-US" sz="1200" dirty="0">
              <a:effectLst/>
              <a:latin typeface="+mn-lt"/>
              <a:ea typeface="+mn-ea"/>
              <a:cs typeface="+mn-cs"/>
              <a:sym typeface="Helvetica Neue"/>
            </a:endParaRPr>
          </a:p>
          <a:p>
            <a:pPr>
              <a:spcAft>
                <a:spcPts val="600"/>
              </a:spcAft>
            </a:pPr>
            <a:r>
              <a:rPr lang="en-US" sz="1200" dirty="0">
                <a:effectLst/>
                <a:latin typeface="+mn-lt"/>
                <a:ea typeface="+mn-ea"/>
                <a:cs typeface="+mn-cs"/>
                <a:sym typeface="Helvetica Neue"/>
              </a:rPr>
              <a:t>So before installing anything new, </a:t>
            </a:r>
            <a:r>
              <a:rPr lang="en-US" sz="1200" b="1" dirty="0">
                <a:effectLst/>
                <a:latin typeface="+mn-lt"/>
                <a:ea typeface="+mn-ea"/>
                <a:cs typeface="+mn-cs"/>
                <a:sym typeface="Helvetica Neue"/>
              </a:rPr>
              <a:t>gather what already exists</a:t>
            </a:r>
            <a:r>
              <a:rPr lang="en-US" sz="1200" dirty="0">
                <a:effectLst/>
                <a:latin typeface="+mn-lt"/>
                <a:ea typeface="+mn-ea"/>
                <a:cs typeface="+mn-cs"/>
                <a:sym typeface="Helvetica Neue"/>
              </a:rPr>
              <a:t>.</a:t>
            </a:r>
          </a:p>
          <a:p>
            <a:pPr>
              <a:spcAft>
                <a:spcPts val="600"/>
              </a:spcAft>
            </a:pPr>
            <a:endParaRPr lang="en-US" sz="1200" dirty="0">
              <a:effectLst/>
              <a:latin typeface="+mn-lt"/>
              <a:ea typeface="+mn-ea"/>
              <a:cs typeface="+mn-cs"/>
              <a:sym typeface="Helvetica Neue"/>
            </a:endParaRPr>
          </a:p>
          <a:p>
            <a:pPr>
              <a:spcAft>
                <a:spcPts val="600"/>
              </a:spcAft>
            </a:pPr>
            <a:r>
              <a:rPr lang="en-US" sz="1200" dirty="0">
                <a:effectLst/>
                <a:latin typeface="+mn-lt"/>
                <a:ea typeface="+mn-ea"/>
                <a:cs typeface="+mn-cs"/>
                <a:sym typeface="Helvetica Neue"/>
              </a:rPr>
              <a:t>The objective is not simply document collection. It is to begin transforming fragmented project artifacts into </a:t>
            </a:r>
            <a:r>
              <a:rPr lang="en-US" sz="1200" b="1" dirty="0">
                <a:effectLst/>
                <a:latin typeface="+mn-lt"/>
                <a:ea typeface="+mn-ea"/>
                <a:cs typeface="+mn-cs"/>
                <a:sym typeface="Helvetica Neue"/>
              </a:rPr>
              <a:t>structured knowledge about the building</a:t>
            </a:r>
            <a:r>
              <a:rPr lang="en-US" sz="1200" dirty="0">
                <a:effectLst/>
                <a:latin typeface="+mn-lt"/>
                <a:ea typeface="+mn-ea"/>
                <a:cs typeface="+mn-cs"/>
                <a:sym typeface="Helvetica Neue"/>
              </a:rPr>
              <a:t>.</a:t>
            </a:r>
          </a:p>
          <a:p>
            <a:pPr>
              <a:spcAft>
                <a:spcPts val="600"/>
              </a:spcAft>
            </a:pPr>
            <a:r>
              <a:rPr lang="en-US" sz="1200" dirty="0">
                <a:effectLst/>
                <a:latin typeface="+mn-lt"/>
                <a:ea typeface="+mn-ea"/>
                <a:cs typeface="+mn-cs"/>
                <a:sym typeface="Helvetica Neue"/>
              </a:rPr>
              <a:t>A surprising amount of the future digital building may already exist—we simply haven't connected the pieces yet.</a:t>
            </a:r>
          </a:p>
          <a:p>
            <a:pPr>
              <a:spcAft>
                <a:spcPts val="600"/>
              </a:spcAft>
            </a:pPr>
            <a:endParaRPr dirty="0"/>
          </a:p>
          <a:p>
            <a:r>
              <a:rPr dirty="0"/>
              <a:t>Illustrations are conceptual. Screen values and example addresses are illustrative, not observations from a specific facility.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Shape 62"/>
          <p:cNvSpPr>
            <a:spLocks noGrp="1" noRot="1" noChangeAspect="1"/>
          </p:cNvSpPr>
          <p:nvPr>
            <p:ph type="sldImg"/>
          </p:nvPr>
        </p:nvSpPr>
        <p:spPr>
          <a:xfrm>
            <a:off x="381000" y="685800"/>
            <a:ext cx="6096000" cy="3429000"/>
          </a:xfrm>
          <a:prstGeom prst="rect">
            <a:avLst/>
          </a:prstGeom>
        </p:spPr>
        <p:txBody>
          <a:bodyPr/>
          <a:lstStyle/>
          <a:p>
            <a:endParaRPr/>
          </a:p>
        </p:txBody>
      </p:sp>
      <p:sp>
        <p:nvSpPr>
          <p:cNvPr id="63" name="Shape 63"/>
          <p:cNvSpPr>
            <a:spLocks noGrp="1"/>
          </p:cNvSpPr>
          <p:nvPr>
            <p:ph type="body" sz="quarter" idx="1"/>
          </p:nvPr>
        </p:nvSpPr>
        <p:spPr>
          <a:prstGeom prst="rect">
            <a:avLst/>
          </a:prstGeom>
        </p:spPr>
        <p:txBody>
          <a:bodyPr/>
          <a:lstStyle/>
          <a:p>
            <a:r>
              <a:rPr lang="en-US" dirty="0"/>
              <a:t>3. </a:t>
            </a:r>
            <a:r>
              <a:rPr dirty="0"/>
              <a:t>CREATE THE DIGITAL BUILDING PROFILE</a:t>
            </a:r>
          </a:p>
          <a:p>
            <a:r>
              <a:rPr dirty="0"/>
              <a:t>Identify physical systems, digital interfaces, and access requirements.</a:t>
            </a:r>
            <a:endParaRPr lang="en-US" dirty="0"/>
          </a:p>
          <a:p>
            <a:endParaRPr lang="en-US" dirty="0"/>
          </a:p>
          <a:p>
            <a:r>
              <a:rPr lang="en-US" sz="1200" b="1" dirty="0">
                <a:effectLst/>
                <a:latin typeface="+mn-lt"/>
                <a:ea typeface="+mn-ea"/>
                <a:cs typeface="+mn-cs"/>
                <a:sym typeface="Helvetica Neue"/>
              </a:rPr>
              <a:t>What exists, and what can connect?</a:t>
            </a:r>
            <a:endParaRPr lang="en-US" sz="1200" dirty="0">
              <a:effectLst/>
              <a:latin typeface="+mn-lt"/>
              <a:ea typeface="+mn-ea"/>
              <a:cs typeface="+mn-cs"/>
              <a:sym typeface="Helvetica Neue"/>
            </a:endParaRPr>
          </a:p>
          <a:p>
            <a:r>
              <a:rPr lang="en-US" sz="1200" dirty="0">
                <a:effectLst/>
                <a:latin typeface="+mn-lt"/>
                <a:ea typeface="+mn-ea"/>
                <a:cs typeface="+mn-cs"/>
                <a:sym typeface="Helvetica Neue"/>
              </a:rPr>
              <a:t>Now we begin assembling those pieces into a coherent picture.</a:t>
            </a:r>
          </a:p>
          <a:p>
            <a:r>
              <a:rPr lang="en-US" sz="1200" dirty="0">
                <a:effectLst/>
                <a:latin typeface="+mn-lt"/>
                <a:ea typeface="+mn-ea"/>
                <a:cs typeface="+mn-cs"/>
                <a:sym typeface="Helvetica Neue"/>
              </a:rPr>
              <a:t>The Digital Building Profile describes the building's physical systems </a:t>
            </a:r>
            <a:r>
              <a:rPr lang="en-US" sz="1200" b="1" dirty="0">
                <a:effectLst/>
                <a:latin typeface="+mn-lt"/>
                <a:ea typeface="+mn-ea"/>
                <a:cs typeface="+mn-cs"/>
                <a:sym typeface="Helvetica Neue"/>
              </a:rPr>
              <a:t>and its existing digital capabilities</a:t>
            </a:r>
            <a:r>
              <a:rPr lang="en-US" sz="1200" dirty="0">
                <a:effectLst/>
                <a:latin typeface="+mn-lt"/>
                <a:ea typeface="+mn-ea"/>
                <a:cs typeface="+mn-cs"/>
                <a:sym typeface="Helvetica Neue"/>
              </a:rPr>
              <a:t>.</a:t>
            </a:r>
          </a:p>
          <a:p>
            <a:r>
              <a:rPr lang="en-US" sz="1200" dirty="0">
                <a:effectLst/>
                <a:latin typeface="+mn-lt"/>
                <a:ea typeface="+mn-ea"/>
                <a:cs typeface="+mn-cs"/>
                <a:sym typeface="Helvetica Neue"/>
              </a:rPr>
              <a:t>What HVAC systems exist? Electrical systems? Lighting? Metering? Life-safety systems? Controls? Networks? BIM? BAS? CMMS? Utility interfaces? Cloud applications?</a:t>
            </a:r>
          </a:p>
          <a:p>
            <a:r>
              <a:rPr lang="en-US" sz="1200" dirty="0">
                <a:effectLst/>
                <a:latin typeface="+mn-lt"/>
                <a:ea typeface="+mn-ea"/>
                <a:cs typeface="+mn-cs"/>
                <a:sym typeface="Helvetica Neue"/>
              </a:rPr>
              <a:t>Then comes an equally important question:</a:t>
            </a:r>
          </a:p>
          <a:p>
            <a:endParaRPr lang="en-US" sz="1200" b="1" dirty="0">
              <a:effectLst/>
              <a:latin typeface="+mn-lt"/>
              <a:ea typeface="+mn-ea"/>
              <a:cs typeface="+mn-cs"/>
              <a:sym typeface="Helvetica Neue"/>
            </a:endParaRPr>
          </a:p>
          <a:p>
            <a:r>
              <a:rPr lang="en-US" sz="1200" b="1" dirty="0">
                <a:effectLst/>
                <a:latin typeface="+mn-lt"/>
                <a:ea typeface="+mn-ea"/>
                <a:cs typeface="+mn-cs"/>
                <a:sym typeface="Helvetica Neue"/>
              </a:rPr>
              <a:t>Which of these systems are already connectable?</a:t>
            </a:r>
            <a:endParaRPr lang="en-US" sz="1200" dirty="0">
              <a:effectLst/>
              <a:latin typeface="+mn-lt"/>
              <a:ea typeface="+mn-ea"/>
              <a:cs typeface="+mn-cs"/>
              <a:sym typeface="Helvetica Neue"/>
            </a:endParaRPr>
          </a:p>
          <a:p>
            <a:r>
              <a:rPr lang="en-US" sz="1200" dirty="0">
                <a:effectLst/>
                <a:latin typeface="+mn-lt"/>
                <a:ea typeface="+mn-ea"/>
                <a:cs typeface="+mn-cs"/>
                <a:sym typeface="Helvetica Neue"/>
              </a:rPr>
              <a:t>Some equipment may already support BACnet, Modbus, LON or IP-based interfaces. Some systems may expose APIs. Some may already be connected to a BAS or supervisory platform. Others may be completely analog or effectively stranded behind proprietary interfaces.</a:t>
            </a:r>
          </a:p>
          <a:p>
            <a:r>
              <a:rPr lang="en-US" sz="1200" dirty="0">
                <a:effectLst/>
                <a:latin typeface="+mn-lt"/>
                <a:ea typeface="+mn-ea"/>
                <a:cs typeface="+mn-cs"/>
                <a:sym typeface="Helvetica Neue"/>
              </a:rPr>
              <a:t>The DBP therefore becomes both an </a:t>
            </a:r>
            <a:r>
              <a:rPr lang="en-US" sz="1200" b="1" dirty="0">
                <a:effectLst/>
                <a:latin typeface="+mn-lt"/>
                <a:ea typeface="+mn-ea"/>
                <a:cs typeface="+mn-cs"/>
                <a:sym typeface="Helvetica Neue"/>
              </a:rPr>
              <a:t>inventory and a readiness/gap analysis</a:t>
            </a:r>
            <a:r>
              <a:rPr lang="en-US" sz="1200" dirty="0">
                <a:effectLst/>
                <a:latin typeface="+mn-lt"/>
                <a:ea typeface="+mn-ea"/>
                <a:cs typeface="+mn-cs"/>
                <a:sym typeface="Helvetica Neue"/>
              </a:rPr>
              <a:t>.</a:t>
            </a:r>
          </a:p>
          <a:p>
            <a:r>
              <a:rPr lang="en-US" sz="1200" dirty="0">
                <a:effectLst/>
                <a:latin typeface="+mn-lt"/>
                <a:ea typeface="+mn-ea"/>
                <a:cs typeface="+mn-cs"/>
                <a:sym typeface="Helvetica Neue"/>
              </a:rPr>
              <a:t>It tells us:</a:t>
            </a:r>
          </a:p>
          <a:p>
            <a:endParaRPr lang="en-US" sz="1200" b="1" dirty="0">
              <a:effectLst/>
              <a:latin typeface="+mn-lt"/>
              <a:ea typeface="+mn-ea"/>
              <a:cs typeface="+mn-cs"/>
              <a:sym typeface="Helvetica Neue"/>
            </a:endParaRPr>
          </a:p>
          <a:p>
            <a:r>
              <a:rPr lang="en-US" sz="1200" b="1" dirty="0">
                <a:effectLst/>
                <a:latin typeface="+mn-lt"/>
                <a:ea typeface="+mn-ea"/>
                <a:cs typeface="+mn-cs"/>
                <a:sym typeface="Helvetica Neue"/>
              </a:rPr>
              <a:t>What exists? What is already digital? What can communicate? What cannot? What information is available? What is missing?</a:t>
            </a:r>
            <a:endParaRPr lang="en-US" sz="1200" dirty="0">
              <a:effectLst/>
              <a:latin typeface="+mn-lt"/>
              <a:ea typeface="+mn-ea"/>
              <a:cs typeface="+mn-cs"/>
              <a:sym typeface="Helvetica Neue"/>
            </a:endParaRPr>
          </a:p>
          <a:p>
            <a:r>
              <a:rPr lang="en-US" sz="1200" dirty="0">
                <a:effectLst/>
                <a:latin typeface="+mn-lt"/>
                <a:ea typeface="+mn-ea"/>
                <a:cs typeface="+mn-cs"/>
                <a:sym typeface="Helvetica Neue"/>
              </a:rPr>
              <a:t>Instead of beginning with a technology solution, we now have a roadmap grounded in the actual building.</a:t>
            </a:r>
          </a:p>
          <a:p>
            <a:endParaRPr dirty="0"/>
          </a:p>
          <a:p>
            <a:r>
              <a:rPr dirty="0"/>
              <a:t>Illustrations are conceptual. Screen values and example addresses are illustrative, not observations from a specific facility.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Shape 75"/>
          <p:cNvSpPr>
            <a:spLocks noGrp="1" noRot="1" noChangeAspect="1"/>
          </p:cNvSpPr>
          <p:nvPr>
            <p:ph type="sldImg"/>
          </p:nvPr>
        </p:nvSpPr>
        <p:spPr>
          <a:xfrm>
            <a:off x="381000" y="685800"/>
            <a:ext cx="6096000" cy="3429000"/>
          </a:xfrm>
          <a:prstGeom prst="rect">
            <a:avLst/>
          </a:prstGeom>
        </p:spPr>
        <p:txBody>
          <a:bodyPr/>
          <a:lstStyle/>
          <a:p>
            <a:endParaRPr/>
          </a:p>
        </p:txBody>
      </p:sp>
      <p:sp>
        <p:nvSpPr>
          <p:cNvPr id="76" name="Shape 76"/>
          <p:cNvSpPr>
            <a:spLocks noGrp="1"/>
          </p:cNvSpPr>
          <p:nvPr>
            <p:ph type="body" sz="quarter" idx="1"/>
          </p:nvPr>
        </p:nvSpPr>
        <p:spPr>
          <a:prstGeom prst="rect">
            <a:avLst/>
          </a:prstGeom>
        </p:spPr>
        <p:txBody>
          <a:bodyPr/>
          <a:lstStyle/>
          <a:p>
            <a:r>
              <a:rPr lang="en-US" dirty="0"/>
              <a:t>4. </a:t>
            </a:r>
            <a:r>
              <a:rPr dirty="0"/>
              <a:t>MODEL INITIAL TCO POSSIBILITIES</a:t>
            </a:r>
          </a:p>
          <a:p>
            <a:r>
              <a:rPr dirty="0"/>
              <a:t>Compare costs, savings, and 15-year lifecycle possibilities.</a:t>
            </a:r>
            <a:endParaRPr lang="en-US" dirty="0"/>
          </a:p>
          <a:p>
            <a:endParaRPr lang="en-US" dirty="0"/>
          </a:p>
          <a:p>
            <a:r>
              <a:rPr lang="en-US" sz="1200" b="1" dirty="0">
                <a:effectLst/>
                <a:latin typeface="+mn-lt"/>
                <a:ea typeface="+mn-ea"/>
                <a:cs typeface="+mn-cs"/>
                <a:sym typeface="Helvetica Neue"/>
              </a:rPr>
              <a:t>Where might creating a digital building produce value?</a:t>
            </a:r>
            <a:endParaRPr lang="en-US" sz="1200" dirty="0">
              <a:effectLst/>
              <a:latin typeface="+mn-lt"/>
              <a:ea typeface="+mn-ea"/>
              <a:cs typeface="+mn-cs"/>
              <a:sym typeface="Helvetica Neue"/>
            </a:endParaRPr>
          </a:p>
          <a:p>
            <a:r>
              <a:rPr lang="en-US" sz="1200" dirty="0">
                <a:effectLst/>
                <a:latin typeface="+mn-lt"/>
                <a:ea typeface="+mn-ea"/>
                <a:cs typeface="+mn-cs"/>
                <a:sym typeface="Helvetica Neue"/>
              </a:rPr>
              <a:t>Before upgrading everything simply because we can, we should ask whether we should.</a:t>
            </a: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The initial Digital Building Profile provides enough information to begin developing a </a:t>
            </a:r>
            <a:r>
              <a:rPr lang="en-US" sz="1200" b="1" dirty="0">
                <a:effectLst/>
                <a:latin typeface="+mn-lt"/>
                <a:ea typeface="+mn-ea"/>
                <a:cs typeface="+mn-cs"/>
                <a:sym typeface="Helvetica Neue"/>
              </a:rPr>
              <a:t>Total Cost of Ownership model</a:t>
            </a:r>
            <a:r>
              <a:rPr lang="en-US" sz="1200" dirty="0">
                <a:effectLst/>
                <a:latin typeface="+mn-lt"/>
                <a:ea typeface="+mn-ea"/>
                <a:cs typeface="+mn-cs"/>
                <a:sym typeface="Helvetica Neue"/>
              </a:rPr>
              <a:t>.</a:t>
            </a:r>
          </a:p>
          <a:p>
            <a:r>
              <a:rPr lang="en-US" sz="1200" dirty="0">
                <a:effectLst/>
                <a:latin typeface="+mn-lt"/>
                <a:ea typeface="+mn-ea"/>
                <a:cs typeface="+mn-cs"/>
                <a:sym typeface="Helvetica Neue"/>
              </a:rPr>
              <a:t>What does the building currently cost to operate? What does it consume? What equipment is approaching replacement? Where are maintenance dollars being spent? What labor is required? Where are operational problems occurring? What risks exist?</a:t>
            </a: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Then we can begin asking what might change if systems were better connected, observable and manageable.</a:t>
            </a:r>
          </a:p>
          <a:p>
            <a:r>
              <a:rPr lang="en-US" sz="1200" dirty="0">
                <a:effectLst/>
                <a:latin typeface="+mn-lt"/>
                <a:ea typeface="+mn-ea"/>
                <a:cs typeface="+mn-cs"/>
                <a:sym typeface="Helvetica Neue"/>
              </a:rPr>
              <a:t>Potential benefits might include energy savings, maintenance reductions, avoided equipment replacement, improved comfort, reduced operational labor, demand flexibility, increased equipment life, improved resilience or entirely new operational capabilities.</a:t>
            </a: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This is deliberately an </a:t>
            </a:r>
            <a:r>
              <a:rPr lang="en-US" sz="1200" b="1" dirty="0">
                <a:effectLst/>
                <a:latin typeface="+mn-lt"/>
                <a:ea typeface="+mn-ea"/>
                <a:cs typeface="+mn-cs"/>
                <a:sym typeface="Helvetica Neue"/>
              </a:rPr>
              <a:t>initial</a:t>
            </a:r>
            <a:r>
              <a:rPr lang="en-US" sz="1200" dirty="0">
                <a:effectLst/>
                <a:latin typeface="+mn-lt"/>
                <a:ea typeface="+mn-ea"/>
                <a:cs typeface="+mn-cs"/>
                <a:sym typeface="Helvetica Neue"/>
              </a:rPr>
              <a:t> TCO model.</a:t>
            </a:r>
          </a:p>
          <a:p>
            <a:r>
              <a:rPr lang="en-US" sz="1200" dirty="0">
                <a:effectLst/>
                <a:latin typeface="+mn-lt"/>
                <a:ea typeface="+mn-ea"/>
                <a:cs typeface="+mn-cs"/>
                <a:sym typeface="Helvetica Neue"/>
              </a:rPr>
              <a:t>We do not yet know every possible use case—and that is precisely the point.</a:t>
            </a:r>
          </a:p>
          <a:p>
            <a:r>
              <a:rPr lang="en-US" sz="1200" dirty="0">
                <a:effectLst/>
                <a:latin typeface="+mn-lt"/>
                <a:ea typeface="+mn-ea"/>
                <a:cs typeface="+mn-cs"/>
                <a:sym typeface="Helvetica Neue"/>
              </a:rPr>
              <a:t>The first model establishes a baseline against which subsequent digital investments can be evaluated.</a:t>
            </a:r>
          </a:p>
          <a:p>
            <a:endParaRPr dirty="0"/>
          </a:p>
          <a:p>
            <a:r>
              <a:rPr dirty="0"/>
              <a:t>Illustrations are conceptual. Screen values and example addresses are illustrative, not observations from a specific facility.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Shape 88"/>
          <p:cNvSpPr>
            <a:spLocks noGrp="1" noRot="1" noChangeAspect="1"/>
          </p:cNvSpPr>
          <p:nvPr>
            <p:ph type="sldImg"/>
          </p:nvPr>
        </p:nvSpPr>
        <p:spPr>
          <a:xfrm>
            <a:off x="381000" y="685800"/>
            <a:ext cx="6096000" cy="3429000"/>
          </a:xfrm>
          <a:prstGeom prst="rect">
            <a:avLst/>
          </a:prstGeom>
        </p:spPr>
        <p:txBody>
          <a:bodyPr/>
          <a:lstStyle/>
          <a:p>
            <a:endParaRPr/>
          </a:p>
        </p:txBody>
      </p:sp>
      <p:sp>
        <p:nvSpPr>
          <p:cNvPr id="89" name="Shape 89"/>
          <p:cNvSpPr>
            <a:spLocks noGrp="1"/>
          </p:cNvSpPr>
          <p:nvPr>
            <p:ph type="body" sz="quarter" idx="1"/>
          </p:nvPr>
        </p:nvSpPr>
        <p:spPr>
          <a:prstGeom prst="rect">
            <a:avLst/>
          </a:prstGeom>
        </p:spPr>
        <p:txBody>
          <a:bodyPr/>
          <a:lstStyle/>
          <a:p>
            <a:r>
              <a:rPr lang="en-US" dirty="0"/>
              <a:t>5. </a:t>
            </a:r>
            <a:r>
              <a:rPr dirty="0"/>
              <a:t>CONNECT + UPGRADE BUILDING SYSTEMS</a:t>
            </a:r>
          </a:p>
          <a:p>
            <a:r>
              <a:rPr dirty="0"/>
              <a:t>Make systems visible. Enable authorized control where appropriate.</a:t>
            </a:r>
            <a:endParaRPr lang="en-US" dirty="0"/>
          </a:p>
          <a:p>
            <a:endParaRPr lang="en-US" dirty="0"/>
          </a:p>
          <a:p>
            <a:r>
              <a:rPr lang="en-US" sz="1200" b="1" dirty="0">
                <a:effectLst/>
                <a:latin typeface="+mn-lt"/>
                <a:ea typeface="+mn-ea"/>
                <a:cs typeface="+mn-cs"/>
                <a:sym typeface="Helvetica Neue"/>
              </a:rPr>
              <a:t>Make systems visible—and controllable where appropriate.</a:t>
            </a:r>
            <a:endParaRPr lang="en-US" sz="1200" dirty="0">
              <a:effectLst/>
              <a:latin typeface="+mn-lt"/>
              <a:ea typeface="+mn-ea"/>
              <a:cs typeface="+mn-cs"/>
              <a:sym typeface="Helvetica Neue"/>
            </a:endParaRPr>
          </a:p>
          <a:p>
            <a:r>
              <a:rPr lang="en-US" sz="1200" dirty="0">
                <a:effectLst/>
                <a:latin typeface="+mn-lt"/>
                <a:ea typeface="+mn-ea"/>
                <a:cs typeface="+mn-cs"/>
                <a:sym typeface="Helvetica Neue"/>
              </a:rPr>
              <a:t>This is the critical bridge between </a:t>
            </a:r>
            <a:r>
              <a:rPr lang="en-US" sz="1200" b="1" dirty="0">
                <a:effectLst/>
                <a:latin typeface="+mn-lt"/>
                <a:ea typeface="+mn-ea"/>
                <a:cs typeface="+mn-cs"/>
                <a:sym typeface="Helvetica Neue"/>
              </a:rPr>
              <a:t>describing the building</a:t>
            </a:r>
            <a:r>
              <a:rPr lang="en-US" sz="1200" dirty="0">
                <a:effectLst/>
                <a:latin typeface="+mn-lt"/>
                <a:ea typeface="+mn-ea"/>
                <a:cs typeface="+mn-cs"/>
                <a:sym typeface="Helvetica Neue"/>
              </a:rPr>
              <a:t> and </a:t>
            </a:r>
            <a:r>
              <a:rPr lang="en-US" sz="1200" b="1" dirty="0">
                <a:effectLst/>
                <a:latin typeface="+mn-lt"/>
                <a:ea typeface="+mn-ea"/>
                <a:cs typeface="+mn-cs"/>
                <a:sym typeface="Helvetica Neue"/>
              </a:rPr>
              <a:t>digitally operating the building</a:t>
            </a:r>
            <a:r>
              <a:rPr lang="en-US" sz="1200" dirty="0">
                <a:effectLst/>
                <a:latin typeface="+mn-lt"/>
                <a:ea typeface="+mn-ea"/>
                <a:cs typeface="+mn-cs"/>
                <a:sym typeface="Helvetica Neue"/>
              </a:rPr>
              <a:t>.</a:t>
            </a:r>
          </a:p>
          <a:p>
            <a:r>
              <a:rPr lang="en-US" sz="1200" dirty="0">
                <a:effectLst/>
                <a:latin typeface="+mn-lt"/>
                <a:ea typeface="+mn-ea"/>
                <a:cs typeface="+mn-cs"/>
                <a:sym typeface="Helvetica Neue"/>
              </a:rPr>
              <a:t>And importantly, it does </a:t>
            </a:r>
            <a:r>
              <a:rPr lang="en-US" sz="1200" b="1" dirty="0">
                <a:effectLst/>
                <a:latin typeface="+mn-lt"/>
                <a:ea typeface="+mn-ea"/>
                <a:cs typeface="+mn-cs"/>
                <a:sym typeface="Helvetica Neue"/>
              </a:rPr>
              <a:t>not</a:t>
            </a:r>
            <a:r>
              <a:rPr lang="en-US" sz="1200" dirty="0">
                <a:effectLst/>
                <a:latin typeface="+mn-lt"/>
                <a:ea typeface="+mn-ea"/>
                <a:cs typeface="+mn-cs"/>
                <a:sym typeface="Helvetica Neue"/>
              </a:rPr>
              <a:t> mean replacing every control system.</a:t>
            </a:r>
          </a:p>
          <a:p>
            <a:r>
              <a:rPr lang="en-US" sz="1200" dirty="0">
                <a:effectLst/>
                <a:latin typeface="+mn-lt"/>
                <a:ea typeface="+mn-ea"/>
                <a:cs typeface="+mn-cs"/>
                <a:sym typeface="Helvetica Neue"/>
              </a:rPr>
              <a:t>Many modern building systems are already digitally capable. Equipment may already communicate through BACnet/IP, BACnet MS/TP, Modbus, LON or other interfaces. Those systems may simply need to be securely connected and exposed to the building's interoperable infrastructure.</a:t>
            </a:r>
          </a:p>
          <a:p>
            <a:r>
              <a:rPr lang="en-US" sz="1200" dirty="0">
                <a:effectLst/>
                <a:latin typeface="+mn-lt"/>
                <a:ea typeface="+mn-ea"/>
                <a:cs typeface="+mn-cs"/>
                <a:sym typeface="Helvetica Neue"/>
              </a:rPr>
              <a:t>Other systems will require an upgrade.</a:t>
            </a:r>
          </a:p>
          <a:p>
            <a:r>
              <a:rPr lang="en-US" sz="1200" dirty="0">
                <a:effectLst/>
                <a:latin typeface="+mn-lt"/>
                <a:ea typeface="+mn-ea"/>
                <a:cs typeface="+mn-cs"/>
                <a:sym typeface="Helvetica Neue"/>
              </a:rPr>
              <a:t>A conventional thermostat-controlled rooftop unit, for example, may need a new controller and sensors. A legacy meter may require a gateway. An inaccessible piece of equipment may require additional instrumentation.</a:t>
            </a:r>
          </a:p>
          <a:p>
            <a:r>
              <a:rPr lang="en-US" sz="1200" dirty="0">
                <a:effectLst/>
                <a:latin typeface="+mn-lt"/>
                <a:ea typeface="+mn-ea"/>
                <a:cs typeface="+mn-cs"/>
                <a:sym typeface="Helvetica Neue"/>
              </a:rPr>
              <a:t>The Digital Building Profile tells us which path is appropriate:</a:t>
            </a:r>
          </a:p>
          <a:p>
            <a:endParaRPr lang="en-US" sz="1200" b="1" dirty="0">
              <a:effectLst/>
              <a:latin typeface="+mn-lt"/>
              <a:ea typeface="+mn-ea"/>
              <a:cs typeface="+mn-cs"/>
              <a:sym typeface="Helvetica Neue"/>
            </a:endParaRPr>
          </a:p>
          <a:p>
            <a:r>
              <a:rPr lang="en-US" sz="1200" b="1" dirty="0">
                <a:effectLst/>
                <a:latin typeface="+mn-lt"/>
                <a:ea typeface="+mn-ea"/>
                <a:cs typeface="+mn-cs"/>
                <a:sym typeface="Helvetica Neue"/>
              </a:rPr>
              <a:t>CONNECT what is already capable. UPGRADE what needs digital capability.</a:t>
            </a:r>
            <a:endParaRPr lang="en-US" sz="1200" dirty="0">
              <a:effectLst/>
              <a:latin typeface="+mn-lt"/>
              <a:ea typeface="+mn-ea"/>
              <a:cs typeface="+mn-cs"/>
              <a:sym typeface="Helvetica Neue"/>
            </a:endParaRPr>
          </a:p>
          <a:p>
            <a:r>
              <a:rPr lang="en-US" sz="1200" dirty="0">
                <a:effectLst/>
                <a:latin typeface="+mn-lt"/>
                <a:ea typeface="+mn-ea"/>
                <a:cs typeface="+mn-cs"/>
                <a:sym typeface="Helvetica Neue"/>
              </a:rPr>
              <a:t>Those systems can then connect through an </a:t>
            </a:r>
            <a:r>
              <a:rPr lang="en-US" sz="1200" b="1" dirty="0">
                <a:effectLst/>
                <a:latin typeface="+mn-lt"/>
                <a:ea typeface="+mn-ea"/>
                <a:cs typeface="+mn-cs"/>
                <a:sym typeface="Helvetica Neue"/>
              </a:rPr>
              <a:t>Interoperable Building Box (IBB)</a:t>
            </a:r>
            <a:r>
              <a:rPr lang="en-US" sz="1200" dirty="0">
                <a:effectLst/>
                <a:latin typeface="+mn-lt"/>
                <a:ea typeface="+mn-ea"/>
                <a:cs typeface="+mn-cs"/>
                <a:sym typeface="Helvetica Neue"/>
              </a:rPr>
              <a:t> and into the </a:t>
            </a:r>
            <a:r>
              <a:rPr lang="en-US" sz="1200" b="1" dirty="0">
                <a:effectLst/>
                <a:latin typeface="+mn-lt"/>
                <a:ea typeface="+mn-ea"/>
                <a:cs typeface="+mn-cs"/>
                <a:sym typeface="Helvetica Neue"/>
              </a:rPr>
              <a:t>Open Building Stack</a:t>
            </a:r>
            <a:r>
              <a:rPr lang="en-US" sz="1200" dirty="0">
                <a:effectLst/>
                <a:latin typeface="+mn-lt"/>
                <a:ea typeface="+mn-ea"/>
                <a:cs typeface="+mn-cs"/>
                <a:sym typeface="Helvetica Neue"/>
              </a:rPr>
              <a:t>, creating a common, open path between physical building systems and digital applications.</a:t>
            </a:r>
          </a:p>
          <a:p>
            <a:r>
              <a:rPr lang="en-US" sz="1200" dirty="0">
                <a:effectLst/>
                <a:latin typeface="+mn-lt"/>
                <a:ea typeface="+mn-ea"/>
                <a:cs typeface="+mn-cs"/>
                <a:sym typeface="Helvetica Neue"/>
              </a:rPr>
              <a:t>But there is an essential distinction:</a:t>
            </a:r>
          </a:p>
          <a:p>
            <a:endParaRPr lang="en-US" sz="1200" b="1" dirty="0">
              <a:effectLst/>
              <a:latin typeface="+mn-lt"/>
              <a:ea typeface="+mn-ea"/>
              <a:cs typeface="+mn-cs"/>
              <a:sym typeface="Helvetica Neue"/>
            </a:endParaRPr>
          </a:p>
          <a:p>
            <a:r>
              <a:rPr lang="en-US" sz="1200" b="1" dirty="0">
                <a:effectLst/>
                <a:latin typeface="+mn-lt"/>
                <a:ea typeface="+mn-ea"/>
                <a:cs typeface="+mn-cs"/>
                <a:sym typeface="Helvetica Neue"/>
              </a:rPr>
              <a:t>Visible does not automatically mean controllable.</a:t>
            </a:r>
            <a:endParaRPr lang="en-US" sz="1200" dirty="0">
              <a:effectLst/>
              <a:latin typeface="+mn-lt"/>
              <a:ea typeface="+mn-ea"/>
              <a:cs typeface="+mn-cs"/>
              <a:sym typeface="Helvetica Neue"/>
            </a:endParaRPr>
          </a:p>
          <a:p>
            <a:pPr marL="171450" indent="-171450">
              <a:buFont typeface="Arial" panose="020B0604020202020204" pitchFamily="34" charset="0"/>
              <a:buChar char="•"/>
            </a:pPr>
            <a:r>
              <a:rPr lang="en-US" sz="1200" dirty="0">
                <a:effectLst/>
                <a:latin typeface="+mn-lt"/>
                <a:ea typeface="+mn-ea"/>
                <a:cs typeface="+mn-cs"/>
                <a:sym typeface="Helvetica Neue"/>
              </a:rPr>
              <a:t>Some systems should provide </a:t>
            </a:r>
            <a:r>
              <a:rPr lang="en-US" sz="1200" b="1" dirty="0">
                <a:effectLst/>
                <a:latin typeface="+mn-lt"/>
                <a:ea typeface="+mn-ea"/>
                <a:cs typeface="+mn-cs"/>
                <a:sym typeface="Helvetica Neue"/>
              </a:rPr>
              <a:t>observation</a:t>
            </a:r>
            <a:r>
              <a:rPr lang="en-US" sz="1200" dirty="0">
                <a:effectLst/>
                <a:latin typeface="+mn-lt"/>
                <a:ea typeface="+mn-ea"/>
                <a:cs typeface="+mn-cs"/>
                <a:sym typeface="Helvetica Neue"/>
              </a:rPr>
              <a:t>:</a:t>
            </a:r>
          </a:p>
          <a:p>
            <a:r>
              <a:rPr lang="en-US" sz="1200" b="1" dirty="0">
                <a:effectLst/>
                <a:latin typeface="+mn-lt"/>
                <a:ea typeface="+mn-ea"/>
                <a:cs typeface="+mn-cs"/>
                <a:sym typeface="Helvetica Neue"/>
              </a:rPr>
              <a:t>    Read → Monitor → Alarm → Trend → Diagnose</a:t>
            </a:r>
            <a:endParaRPr lang="en-US" sz="1200" dirty="0">
              <a:effectLst/>
              <a:latin typeface="+mn-lt"/>
              <a:ea typeface="+mn-ea"/>
              <a:cs typeface="+mn-cs"/>
              <a:sym typeface="Helvetica Neue"/>
            </a:endParaRPr>
          </a:p>
          <a:p>
            <a:pPr marL="171450" indent="-171450">
              <a:buFont typeface="Arial" panose="020B0604020202020204" pitchFamily="34" charset="0"/>
              <a:buChar char="•"/>
            </a:pPr>
            <a:r>
              <a:rPr lang="en-US" sz="1200" dirty="0">
                <a:effectLst/>
                <a:latin typeface="+mn-lt"/>
                <a:ea typeface="+mn-ea"/>
                <a:cs typeface="+mn-cs"/>
                <a:sym typeface="Helvetica Neue"/>
              </a:rPr>
              <a:t>Others may appropriately expose </a:t>
            </a:r>
            <a:r>
              <a:rPr lang="en-US" sz="1200" b="1" dirty="0">
                <a:effectLst/>
                <a:latin typeface="+mn-lt"/>
                <a:ea typeface="+mn-ea"/>
                <a:cs typeface="+mn-cs"/>
                <a:sym typeface="Helvetica Neue"/>
              </a:rPr>
              <a:t>authorized control capabilities</a:t>
            </a:r>
            <a:r>
              <a:rPr lang="en-US" sz="1200" dirty="0">
                <a:effectLst/>
                <a:latin typeface="+mn-lt"/>
                <a:ea typeface="+mn-ea"/>
                <a:cs typeface="+mn-cs"/>
                <a:sym typeface="Helvetica Neue"/>
              </a:rPr>
              <a:t>:</a:t>
            </a:r>
          </a:p>
          <a:p>
            <a:r>
              <a:rPr lang="en-US" sz="1200" b="1" dirty="0">
                <a:effectLst/>
                <a:latin typeface="+mn-lt"/>
                <a:ea typeface="+mn-ea"/>
                <a:cs typeface="+mn-cs"/>
                <a:sym typeface="Helvetica Neue"/>
              </a:rPr>
              <a:t>    Setpoints → Commands → Schedules → Overrides → Supervisory Control</a:t>
            </a:r>
            <a:endParaRPr lang="en-US" sz="1200" dirty="0">
              <a:effectLst/>
              <a:latin typeface="+mn-lt"/>
              <a:ea typeface="+mn-ea"/>
              <a:cs typeface="+mn-cs"/>
              <a:sym typeface="Helvetica Neue"/>
            </a:endParaRP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Control must be intentional, authorized and governed.</a:t>
            </a: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This makes Step 5 much larger than a conventional “controls upgrade.” We are creating the operational bridge:</a:t>
            </a:r>
          </a:p>
          <a:p>
            <a:endParaRPr lang="en-US" sz="1200" b="1" dirty="0">
              <a:effectLst/>
              <a:latin typeface="+mn-lt"/>
              <a:ea typeface="+mn-ea"/>
              <a:cs typeface="+mn-cs"/>
              <a:sym typeface="Helvetica Neue"/>
            </a:endParaRPr>
          </a:p>
          <a:p>
            <a:r>
              <a:rPr lang="en-US" sz="1200" b="1" dirty="0">
                <a:effectLst/>
                <a:latin typeface="+mn-lt"/>
                <a:ea typeface="+mn-ea"/>
                <a:cs typeface="+mn-cs"/>
                <a:sym typeface="Helvetica Neue"/>
              </a:rPr>
              <a:t>PHYSICAL BUILDING → CONTROLS &amp; INTERFACES → IBB → OPEN BUILDING STACK</a:t>
            </a:r>
            <a:endParaRPr lang="en-US" sz="1200" dirty="0">
              <a:effectLst/>
              <a:latin typeface="+mn-lt"/>
              <a:ea typeface="+mn-ea"/>
              <a:cs typeface="+mn-cs"/>
              <a:sym typeface="Helvetica Neue"/>
            </a:endParaRPr>
          </a:p>
          <a:p>
            <a:r>
              <a:rPr lang="en-US" sz="1200" dirty="0">
                <a:effectLst/>
                <a:latin typeface="+mn-lt"/>
                <a:ea typeface="+mn-ea"/>
                <a:cs typeface="+mn-cs"/>
                <a:sym typeface="Helvetica Neue"/>
              </a:rPr>
              <a:t>The physical building is becoming digitally accessible without requiring every underlying system to come from the same manufacturer, generation or technology stack.</a:t>
            </a:r>
          </a:p>
          <a:p>
            <a:endParaRPr dirty="0"/>
          </a:p>
          <a:p>
            <a:r>
              <a:rPr dirty="0"/>
              <a:t>Illustrations are conceptual. Screen values and example addresses are illustrative, not observations from a specific facility.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Shape 101"/>
          <p:cNvSpPr>
            <a:spLocks noGrp="1" noRot="1" noChangeAspect="1"/>
          </p:cNvSpPr>
          <p:nvPr>
            <p:ph type="sldImg"/>
          </p:nvPr>
        </p:nvSpPr>
        <p:spPr>
          <a:xfrm>
            <a:off x="381000" y="685800"/>
            <a:ext cx="6096000" cy="3429000"/>
          </a:xfrm>
          <a:prstGeom prst="rect">
            <a:avLst/>
          </a:prstGeom>
        </p:spPr>
        <p:txBody>
          <a:bodyPr/>
          <a:lstStyle/>
          <a:p>
            <a:endParaRPr/>
          </a:p>
        </p:txBody>
      </p:sp>
      <p:sp>
        <p:nvSpPr>
          <p:cNvPr id="102" name="Shape 102"/>
          <p:cNvSpPr>
            <a:spLocks noGrp="1"/>
          </p:cNvSpPr>
          <p:nvPr>
            <p:ph type="body" sz="quarter" idx="1"/>
          </p:nvPr>
        </p:nvSpPr>
        <p:spPr>
          <a:prstGeom prst="rect">
            <a:avLst/>
          </a:prstGeom>
        </p:spPr>
        <p:txBody>
          <a:bodyPr/>
          <a:lstStyle/>
          <a:p>
            <a:r>
              <a:rPr lang="en-US" dirty="0"/>
              <a:t>6. </a:t>
            </a:r>
            <a:r>
              <a:rPr dirty="0"/>
              <a:t>BUILD THE “EIGHT IS ENOUGH” GRAPHS</a:t>
            </a:r>
          </a:p>
          <a:p>
            <a:r>
              <a:rPr dirty="0"/>
              <a:t>The DBP guides conversion into a connected Graph of Graphs.</a:t>
            </a:r>
            <a:endParaRPr lang="en-US" dirty="0"/>
          </a:p>
          <a:p>
            <a:endParaRPr lang="en-US" sz="1200" b="1" dirty="0">
              <a:effectLst/>
              <a:latin typeface="+mn-lt"/>
              <a:ea typeface="+mn-ea"/>
              <a:cs typeface="+mn-cs"/>
              <a:sym typeface="Helvetica Neue"/>
            </a:endParaRPr>
          </a:p>
          <a:p>
            <a:r>
              <a:rPr lang="en-US" sz="1200" b="1" dirty="0">
                <a:effectLst/>
                <a:latin typeface="+mn-lt"/>
                <a:ea typeface="+mn-ea"/>
                <a:cs typeface="+mn-cs"/>
                <a:sym typeface="Helvetica Neue"/>
              </a:rPr>
              <a:t>Turn building data into building knowledge.</a:t>
            </a:r>
            <a:endParaRPr lang="en-US" sz="1200" dirty="0">
              <a:effectLst/>
              <a:latin typeface="+mn-lt"/>
              <a:ea typeface="+mn-ea"/>
              <a:cs typeface="+mn-cs"/>
              <a:sym typeface="Helvetica Neue"/>
            </a:endParaRPr>
          </a:p>
          <a:p>
            <a:r>
              <a:rPr lang="en-US" sz="1200" dirty="0">
                <a:effectLst/>
                <a:latin typeface="+mn-lt"/>
                <a:ea typeface="+mn-ea"/>
                <a:cs typeface="+mn-cs"/>
                <a:sym typeface="Helvetica Neue"/>
              </a:rPr>
              <a:t>Connectivity gives us data.</a:t>
            </a:r>
          </a:p>
          <a:p>
            <a:r>
              <a:rPr lang="en-US" sz="1200" dirty="0">
                <a:effectLst/>
                <a:latin typeface="+mn-lt"/>
                <a:ea typeface="+mn-ea"/>
                <a:cs typeface="+mn-cs"/>
                <a:sym typeface="Helvetica Neue"/>
              </a:rPr>
              <a:t>It does not necessarily give us </a:t>
            </a:r>
            <a:r>
              <a:rPr lang="en-US" sz="1200" b="1" dirty="0">
                <a:effectLst/>
                <a:latin typeface="+mn-lt"/>
                <a:ea typeface="+mn-ea"/>
                <a:cs typeface="+mn-cs"/>
                <a:sym typeface="Helvetica Neue"/>
              </a:rPr>
              <a:t>meaning</a:t>
            </a:r>
            <a:r>
              <a:rPr lang="en-US" sz="1200" dirty="0">
                <a:effectLst/>
                <a:latin typeface="+mn-lt"/>
                <a:ea typeface="+mn-ea"/>
                <a:cs typeface="+mn-cs"/>
                <a:sym typeface="Helvetica Neue"/>
              </a:rPr>
              <a:t>.</a:t>
            </a: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Knowing that a controller exposes a value called “AI-17” is useful only if we understand what “AI-17” represents, what equipment it belongs to, where that equipment is located, what system it participates in, what it serves and how it relates to everything else in the building.</a:t>
            </a: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This is where the Digital Building Profile evolves into a connected </a:t>
            </a:r>
            <a:r>
              <a:rPr lang="en-US" sz="1200" b="1" dirty="0">
                <a:effectLst/>
                <a:latin typeface="+mn-lt"/>
                <a:ea typeface="+mn-ea"/>
                <a:cs typeface="+mn-cs"/>
                <a:sym typeface="Helvetica Neue"/>
              </a:rPr>
              <a:t>Graph of Graphs</a:t>
            </a:r>
            <a:r>
              <a:rPr lang="en-US" sz="1200" dirty="0">
                <a:effectLst/>
                <a:latin typeface="+mn-lt"/>
                <a:ea typeface="+mn-ea"/>
                <a:cs typeface="+mn-cs"/>
                <a:sym typeface="Helvetica Neue"/>
              </a:rPr>
              <a:t>.</a:t>
            </a: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We represent the building through eight complementary perspectives:</a:t>
            </a:r>
          </a:p>
          <a:p>
            <a:endParaRPr lang="en-US" sz="1200" dirty="0">
              <a:effectLst/>
              <a:latin typeface="+mn-lt"/>
              <a:ea typeface="+mn-ea"/>
              <a:cs typeface="+mn-cs"/>
              <a:sym typeface="Helvetica Neue"/>
            </a:endParaRPr>
          </a:p>
          <a:p>
            <a:pPr marL="228600" lvl="0" indent="-228600">
              <a:buFont typeface="+mj-lt"/>
              <a:buAutoNum type="arabicPeriod"/>
            </a:pPr>
            <a:r>
              <a:rPr lang="en-US" sz="1200" b="1" dirty="0">
                <a:effectLst/>
                <a:latin typeface="+mn-lt"/>
                <a:ea typeface="+mn-ea"/>
                <a:cs typeface="+mn-cs"/>
                <a:sym typeface="Helvetica Neue"/>
              </a:rPr>
              <a:t>Spatial Graph — Where is it?</a:t>
            </a:r>
            <a:endParaRPr lang="en-US" sz="1200" dirty="0">
              <a:effectLst/>
              <a:latin typeface="+mn-lt"/>
              <a:ea typeface="+mn-ea"/>
              <a:cs typeface="+mn-cs"/>
              <a:sym typeface="Helvetica Neue"/>
            </a:endParaRPr>
          </a:p>
          <a:p>
            <a:pPr marL="228600" lvl="0" indent="-228600">
              <a:buFont typeface="+mj-lt"/>
              <a:buAutoNum type="arabicPeriod"/>
            </a:pPr>
            <a:r>
              <a:rPr lang="en-US" sz="1200" b="1" dirty="0">
                <a:effectLst/>
                <a:latin typeface="+mn-lt"/>
                <a:ea typeface="+mn-ea"/>
                <a:cs typeface="+mn-cs"/>
                <a:sym typeface="Helvetica Neue"/>
              </a:rPr>
              <a:t>Asset Graph — What exists?</a:t>
            </a:r>
            <a:endParaRPr lang="en-US" sz="1200" dirty="0">
              <a:effectLst/>
              <a:latin typeface="+mn-lt"/>
              <a:ea typeface="+mn-ea"/>
              <a:cs typeface="+mn-cs"/>
              <a:sym typeface="Helvetica Neue"/>
            </a:endParaRPr>
          </a:p>
          <a:p>
            <a:pPr marL="228600" lvl="0" indent="-228600">
              <a:buFont typeface="+mj-lt"/>
              <a:buAutoNum type="arabicPeriod"/>
            </a:pPr>
            <a:r>
              <a:rPr lang="en-US" sz="1200" b="1" dirty="0">
                <a:effectLst/>
                <a:latin typeface="+mn-lt"/>
                <a:ea typeface="+mn-ea"/>
                <a:cs typeface="+mn-cs"/>
                <a:sym typeface="Helvetica Neue"/>
              </a:rPr>
              <a:t>Systems &amp; Relationships Graph — What is connected to what?</a:t>
            </a:r>
            <a:endParaRPr lang="en-US" sz="1200" dirty="0">
              <a:effectLst/>
              <a:latin typeface="+mn-lt"/>
              <a:ea typeface="+mn-ea"/>
              <a:cs typeface="+mn-cs"/>
              <a:sym typeface="Helvetica Neue"/>
            </a:endParaRPr>
          </a:p>
          <a:p>
            <a:pPr marL="228600" lvl="0" indent="-228600">
              <a:buFont typeface="+mj-lt"/>
              <a:buAutoNum type="arabicPeriod"/>
            </a:pPr>
            <a:r>
              <a:rPr lang="en-US" sz="1200" b="1" dirty="0">
                <a:effectLst/>
                <a:latin typeface="+mn-lt"/>
                <a:ea typeface="+mn-ea"/>
                <a:cs typeface="+mn-cs"/>
                <a:sym typeface="Helvetica Neue"/>
              </a:rPr>
              <a:t>Controls &amp; Operational Graph — How does it operate, and what can we control?</a:t>
            </a:r>
            <a:endParaRPr lang="en-US" sz="1200" dirty="0">
              <a:effectLst/>
              <a:latin typeface="+mn-lt"/>
              <a:ea typeface="+mn-ea"/>
              <a:cs typeface="+mn-cs"/>
              <a:sym typeface="Helvetica Neue"/>
            </a:endParaRPr>
          </a:p>
          <a:p>
            <a:pPr marL="228600" lvl="0" indent="-228600">
              <a:buFont typeface="+mj-lt"/>
              <a:buAutoNum type="arabicPeriod"/>
            </a:pPr>
            <a:r>
              <a:rPr lang="en-US" sz="1200" b="1" dirty="0">
                <a:effectLst/>
                <a:latin typeface="+mn-lt"/>
                <a:ea typeface="+mn-ea"/>
                <a:cs typeface="+mn-cs"/>
                <a:sym typeface="Helvetica Neue"/>
              </a:rPr>
              <a:t>Energy &amp; Resource Graph — What does it consume, produce, store or exchange?</a:t>
            </a:r>
            <a:endParaRPr lang="en-US" sz="1200" dirty="0">
              <a:effectLst/>
              <a:latin typeface="+mn-lt"/>
              <a:ea typeface="+mn-ea"/>
              <a:cs typeface="+mn-cs"/>
              <a:sym typeface="Helvetica Neue"/>
            </a:endParaRPr>
          </a:p>
          <a:p>
            <a:pPr marL="228600" lvl="0" indent="-228600">
              <a:buFont typeface="+mj-lt"/>
              <a:buAutoNum type="arabicPeriod"/>
            </a:pPr>
            <a:r>
              <a:rPr lang="en-US" sz="1200" b="1" dirty="0">
                <a:effectLst/>
                <a:latin typeface="+mn-lt"/>
                <a:ea typeface="+mn-ea"/>
                <a:cs typeface="+mn-cs"/>
                <a:sym typeface="Helvetica Neue"/>
              </a:rPr>
              <a:t>Maintenance &amp; Condition Graph — What has happened to it, and what condition is it in?</a:t>
            </a:r>
            <a:endParaRPr lang="en-US" sz="1200" dirty="0">
              <a:effectLst/>
              <a:latin typeface="+mn-lt"/>
              <a:ea typeface="+mn-ea"/>
              <a:cs typeface="+mn-cs"/>
              <a:sym typeface="Helvetica Neue"/>
            </a:endParaRPr>
          </a:p>
          <a:p>
            <a:pPr marL="228600" lvl="0" indent="-228600">
              <a:buFont typeface="+mj-lt"/>
              <a:buAutoNum type="arabicPeriod"/>
            </a:pPr>
            <a:r>
              <a:rPr lang="en-US" sz="1200" b="1" dirty="0">
                <a:effectLst/>
                <a:latin typeface="+mn-lt"/>
                <a:ea typeface="+mn-ea"/>
                <a:cs typeface="+mn-cs"/>
                <a:sym typeface="Helvetica Neue"/>
              </a:rPr>
              <a:t>Financial &amp; Lifecycle Graph — What does it cost, what is it worth, and what should we invest in?</a:t>
            </a:r>
            <a:endParaRPr lang="en-US" sz="1200" dirty="0">
              <a:effectLst/>
              <a:latin typeface="+mn-lt"/>
              <a:ea typeface="+mn-ea"/>
              <a:cs typeface="+mn-cs"/>
              <a:sym typeface="Helvetica Neue"/>
            </a:endParaRPr>
          </a:p>
          <a:p>
            <a:pPr marL="228600" lvl="0" indent="-228600">
              <a:buFont typeface="+mj-lt"/>
              <a:buAutoNum type="arabicPeriod"/>
            </a:pPr>
            <a:r>
              <a:rPr lang="en-US" sz="1200" b="1" dirty="0">
                <a:effectLst/>
                <a:latin typeface="+mn-lt"/>
                <a:ea typeface="+mn-ea"/>
                <a:cs typeface="+mn-cs"/>
                <a:sym typeface="Helvetica Neue"/>
              </a:rPr>
              <a:t>Organization, People &amp; Responsibility Graph — Who owns, occupies, operates, maintains and has authority over it?</a:t>
            </a:r>
            <a:endParaRPr lang="en-US" sz="1200" dirty="0">
              <a:effectLst/>
              <a:latin typeface="+mn-lt"/>
              <a:ea typeface="+mn-ea"/>
              <a:cs typeface="+mn-cs"/>
              <a:sym typeface="Helvetica Neue"/>
            </a:endParaRP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These are not eight copies of the building.</a:t>
            </a:r>
          </a:p>
          <a:p>
            <a:r>
              <a:rPr lang="en-US" sz="1200" dirty="0">
                <a:effectLst/>
                <a:latin typeface="+mn-lt"/>
                <a:ea typeface="+mn-ea"/>
                <a:cs typeface="+mn-cs"/>
                <a:sym typeface="Helvetica Neue"/>
              </a:rPr>
              <a:t>They are </a:t>
            </a:r>
            <a:r>
              <a:rPr lang="en-US" sz="1200" b="1" dirty="0">
                <a:effectLst/>
                <a:latin typeface="+mn-lt"/>
                <a:ea typeface="+mn-ea"/>
                <a:cs typeface="+mn-cs"/>
                <a:sym typeface="Helvetica Neue"/>
              </a:rPr>
              <a:t>eight perspectives on the same physical reality</a:t>
            </a:r>
            <a:r>
              <a:rPr lang="en-US" sz="1200" dirty="0">
                <a:effectLst/>
                <a:latin typeface="+mn-lt"/>
                <a:ea typeface="+mn-ea"/>
                <a:cs typeface="+mn-cs"/>
                <a:sym typeface="Helvetica Neue"/>
              </a:rPr>
              <a:t>.</a:t>
            </a:r>
          </a:p>
          <a:p>
            <a:r>
              <a:rPr lang="en-US" sz="1200" dirty="0">
                <a:effectLst/>
                <a:latin typeface="+mn-lt"/>
                <a:ea typeface="+mn-ea"/>
                <a:cs typeface="+mn-cs"/>
                <a:sym typeface="Helvetica Neue"/>
              </a:rPr>
              <a:t>Open standards such as ASHRAE 223, Brick, REC, RDF and related semantic technologies allow identities and relationships to connect these perspectives without forcing every application into a single monolithic data model.</a:t>
            </a:r>
          </a:p>
          <a:p>
            <a:r>
              <a:rPr lang="en-US" sz="1200" dirty="0">
                <a:effectLst/>
                <a:latin typeface="+mn-lt"/>
                <a:ea typeface="+mn-ea"/>
                <a:cs typeface="+mn-cs"/>
                <a:sym typeface="Helvetica Neue"/>
              </a:rPr>
              <a:t>Now we have moved from </a:t>
            </a:r>
            <a:r>
              <a:rPr lang="en-US" sz="1200" b="1" dirty="0">
                <a:effectLst/>
                <a:latin typeface="+mn-lt"/>
                <a:ea typeface="+mn-ea"/>
                <a:cs typeface="+mn-cs"/>
                <a:sym typeface="Helvetica Neue"/>
              </a:rPr>
              <a:t>connected data</a:t>
            </a:r>
            <a:r>
              <a:rPr lang="en-US" sz="1200" dirty="0">
                <a:effectLst/>
                <a:latin typeface="+mn-lt"/>
                <a:ea typeface="+mn-ea"/>
                <a:cs typeface="+mn-cs"/>
                <a:sym typeface="Helvetica Neue"/>
              </a:rPr>
              <a:t> to </a:t>
            </a:r>
            <a:r>
              <a:rPr lang="en-US" sz="1200" b="1" dirty="0">
                <a:effectLst/>
                <a:latin typeface="+mn-lt"/>
                <a:ea typeface="+mn-ea"/>
                <a:cs typeface="+mn-cs"/>
                <a:sym typeface="Helvetica Neue"/>
              </a:rPr>
              <a:t>connected knowledge</a:t>
            </a:r>
            <a:r>
              <a:rPr lang="en-US" sz="1200" dirty="0">
                <a:effectLst/>
                <a:latin typeface="+mn-lt"/>
                <a:ea typeface="+mn-ea"/>
                <a:cs typeface="+mn-cs"/>
                <a:sym typeface="Helvetica Neue"/>
              </a:rPr>
              <a:t>.</a:t>
            </a:r>
          </a:p>
          <a:p>
            <a:endParaRPr dirty="0"/>
          </a:p>
          <a:p>
            <a:r>
              <a:rPr dirty="0"/>
              <a:t>Illustrations are conceptual. Screen values and example addresses are illustrative, not observations from a specific facility.</a:t>
            </a:r>
          </a:p>
          <a:p>
            <a:endParaRPr dirty="0"/>
          </a:p>
          <a:p>
            <a:r>
              <a:rPr dirty="0"/>
              <a:t>Eight full graph categories: Spatial; Asset; Systems &amp; Relationships; Controls &amp; Operational; Energy &amp; Resource; Maintenance &amp; Condition; Financial &amp; Lifecycle; Organization, People &amp; Responsibility.</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Shape 114"/>
          <p:cNvSpPr>
            <a:spLocks noGrp="1" noRot="1" noChangeAspect="1"/>
          </p:cNvSpPr>
          <p:nvPr>
            <p:ph type="sldImg"/>
          </p:nvPr>
        </p:nvSpPr>
        <p:spPr>
          <a:xfrm>
            <a:off x="381000" y="685800"/>
            <a:ext cx="6096000" cy="3429000"/>
          </a:xfrm>
          <a:prstGeom prst="rect">
            <a:avLst/>
          </a:prstGeom>
        </p:spPr>
        <p:txBody>
          <a:bodyPr/>
          <a:lstStyle/>
          <a:p>
            <a:endParaRPr/>
          </a:p>
        </p:txBody>
      </p:sp>
      <p:sp>
        <p:nvSpPr>
          <p:cNvPr id="115" name="Shape 115"/>
          <p:cNvSpPr>
            <a:spLocks noGrp="1"/>
          </p:cNvSpPr>
          <p:nvPr>
            <p:ph type="body" sz="quarter" idx="1"/>
          </p:nvPr>
        </p:nvSpPr>
        <p:spPr>
          <a:prstGeom prst="rect">
            <a:avLst/>
          </a:prstGeom>
        </p:spPr>
        <p:txBody>
          <a:bodyPr/>
          <a:lstStyle/>
          <a:p>
            <a:r>
              <a:rPr lang="en-US" dirty="0"/>
              <a:t>7. </a:t>
            </a:r>
            <a:r>
              <a:rPr dirty="0"/>
              <a:t>REVISE TCO AROUND USE CASES</a:t>
            </a:r>
          </a:p>
          <a:p>
            <a:r>
              <a:rPr dirty="0"/>
              <a:t>Ask eight use-case questions. Quantify the value of new uses.</a:t>
            </a:r>
            <a:endParaRPr lang="en-US" dirty="0"/>
          </a:p>
          <a:p>
            <a:endParaRPr lang="en-US" dirty="0"/>
          </a:p>
          <a:p>
            <a:r>
              <a:rPr lang="en-US" sz="1200" b="1" dirty="0">
                <a:effectLst/>
                <a:latin typeface="+mn-lt"/>
                <a:ea typeface="+mn-ea"/>
                <a:cs typeface="+mn-cs"/>
                <a:sym typeface="Helvetica Neue"/>
              </a:rPr>
              <a:t>What becomes possible now that the building is connected and understandable?</a:t>
            </a:r>
            <a:endParaRPr lang="en-US" sz="1200" dirty="0">
              <a:effectLst/>
              <a:latin typeface="+mn-lt"/>
              <a:ea typeface="+mn-ea"/>
              <a:cs typeface="+mn-cs"/>
              <a:sym typeface="Helvetica Neue"/>
            </a:endParaRPr>
          </a:p>
          <a:p>
            <a:r>
              <a:rPr lang="en-US" sz="1200" dirty="0">
                <a:effectLst/>
                <a:latin typeface="+mn-lt"/>
                <a:ea typeface="+mn-ea"/>
                <a:cs typeface="+mn-cs"/>
                <a:sym typeface="Helvetica Neue"/>
              </a:rPr>
              <a:t>This is where the economics become much more interesting.</a:t>
            </a: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In Step 4, we estimated value based largely on what we already knew.</a:t>
            </a:r>
          </a:p>
          <a:p>
            <a:r>
              <a:rPr lang="en-US" sz="1200" dirty="0">
                <a:effectLst/>
                <a:latin typeface="+mn-lt"/>
                <a:ea typeface="+mn-ea"/>
                <a:cs typeface="+mn-cs"/>
                <a:sym typeface="Helvetica Neue"/>
              </a:rPr>
              <a:t>Now we can ask questions that previously required information scattered across multiple systems—or questions nobody anticipated when those systems were installed.</a:t>
            </a:r>
          </a:p>
          <a:p>
            <a:r>
              <a:rPr lang="en-US" sz="1200" dirty="0">
                <a:effectLst/>
                <a:latin typeface="+mn-lt"/>
                <a:ea typeface="+mn-ea"/>
                <a:cs typeface="+mn-cs"/>
                <a:sym typeface="Helvetica Neue"/>
              </a:rPr>
              <a:t>What happens if we combine energy, equipment condition and maintenance history?</a:t>
            </a:r>
          </a:p>
          <a:p>
            <a:pPr marL="171450" indent="-171450">
              <a:buFont typeface="Arial" panose="020B0604020202020204" pitchFamily="34" charset="0"/>
              <a:buChar char="•"/>
            </a:pPr>
            <a:r>
              <a:rPr lang="en-US" sz="1200" dirty="0">
                <a:effectLst/>
                <a:latin typeface="+mn-lt"/>
                <a:ea typeface="+mn-ea"/>
                <a:cs typeface="+mn-cs"/>
                <a:sym typeface="Helvetica Neue"/>
              </a:rPr>
              <a:t>What if we connect occupancy with HVAC operation?</a:t>
            </a:r>
          </a:p>
          <a:p>
            <a:pPr marL="171450" indent="-171450">
              <a:buFont typeface="Arial" panose="020B0604020202020204" pitchFamily="34" charset="0"/>
              <a:buChar char="•"/>
            </a:pPr>
            <a:r>
              <a:rPr lang="en-US" sz="1200" dirty="0">
                <a:effectLst/>
                <a:latin typeface="+mn-lt"/>
                <a:ea typeface="+mn-ea"/>
                <a:cs typeface="+mn-cs"/>
                <a:sym typeface="Helvetica Neue"/>
              </a:rPr>
              <a:t>What if replacement planning incorporates actual operating condition rather than equipment age alone?</a:t>
            </a:r>
          </a:p>
          <a:p>
            <a:pPr marL="171450" indent="-171450">
              <a:buFont typeface="Arial" panose="020B0604020202020204" pitchFamily="34" charset="0"/>
              <a:buChar char="•"/>
            </a:pPr>
            <a:r>
              <a:rPr lang="en-US" sz="1200" dirty="0">
                <a:effectLst/>
                <a:latin typeface="+mn-lt"/>
                <a:ea typeface="+mn-ea"/>
                <a:cs typeface="+mn-cs"/>
                <a:sym typeface="Helvetica Neue"/>
              </a:rPr>
              <a:t>What if an operator can understand not merely that an alarm occurred, but </a:t>
            </a:r>
            <a:r>
              <a:rPr lang="en-US" sz="1200" b="1" dirty="0">
                <a:effectLst/>
                <a:latin typeface="+mn-lt"/>
                <a:ea typeface="+mn-ea"/>
                <a:cs typeface="+mn-cs"/>
                <a:sym typeface="Helvetica Neue"/>
              </a:rPr>
              <a:t>what equipment is affected, what spaces it serves, what other assets depend upon it, who is responsible for it and what failure costs the organization?</a:t>
            </a:r>
            <a:endParaRPr lang="en-US" sz="1200" dirty="0">
              <a:effectLst/>
              <a:latin typeface="+mn-lt"/>
              <a:ea typeface="+mn-ea"/>
              <a:cs typeface="+mn-cs"/>
              <a:sym typeface="Helvetica Neue"/>
            </a:endParaRP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Each new relationship creates potential new use cases.</a:t>
            </a:r>
          </a:p>
          <a:p>
            <a:r>
              <a:rPr lang="en-US" sz="1200" dirty="0">
                <a:effectLst/>
                <a:latin typeface="+mn-lt"/>
                <a:ea typeface="+mn-ea"/>
                <a:cs typeface="+mn-cs"/>
                <a:sym typeface="Helvetica Neue"/>
              </a:rPr>
              <a:t>Each use case can have an economic value.</a:t>
            </a:r>
          </a:p>
          <a:p>
            <a:r>
              <a:rPr lang="en-US" sz="1200" dirty="0">
                <a:effectLst/>
                <a:latin typeface="+mn-lt"/>
                <a:ea typeface="+mn-ea"/>
                <a:cs typeface="+mn-cs"/>
                <a:sym typeface="Helvetica Neue"/>
              </a:rPr>
              <a:t>So we return to the TCO model.</a:t>
            </a:r>
          </a:p>
          <a:p>
            <a:endParaRPr lang="en-US" sz="1200" dirty="0">
              <a:effectLst/>
              <a:latin typeface="+mn-lt"/>
              <a:ea typeface="+mn-ea"/>
              <a:cs typeface="+mn-cs"/>
              <a:sym typeface="Helvetica Neue"/>
            </a:endParaRPr>
          </a:p>
          <a:p>
            <a:r>
              <a:rPr lang="en-US" sz="1200" dirty="0">
                <a:effectLst/>
                <a:latin typeface="+mn-lt"/>
                <a:ea typeface="+mn-ea"/>
                <a:cs typeface="+mn-cs"/>
                <a:sym typeface="Helvetica Neue"/>
              </a:rPr>
              <a:t>The digital building is no longer justified by a single energy-saving application or controls project. Its value comes increasingly from the </a:t>
            </a:r>
            <a:r>
              <a:rPr lang="en-US" sz="1200" b="1" dirty="0">
                <a:effectLst/>
                <a:latin typeface="+mn-lt"/>
                <a:ea typeface="+mn-ea"/>
                <a:cs typeface="+mn-cs"/>
                <a:sym typeface="Helvetica Neue"/>
              </a:rPr>
              <a:t>reuse of the same digital infrastructure across many use cases</a:t>
            </a:r>
            <a:r>
              <a:rPr lang="en-US" sz="1200" dirty="0">
                <a:effectLst/>
                <a:latin typeface="+mn-lt"/>
                <a:ea typeface="+mn-ea"/>
                <a:cs typeface="+mn-cs"/>
                <a:sym typeface="Helvetica Neue"/>
              </a:rPr>
              <a:t>.</a:t>
            </a:r>
          </a:p>
          <a:p>
            <a:r>
              <a:rPr lang="en-US" sz="1200" dirty="0">
                <a:effectLst/>
                <a:latin typeface="+mn-lt"/>
                <a:ea typeface="+mn-ea"/>
                <a:cs typeface="+mn-cs"/>
                <a:sym typeface="Helvetica Neue"/>
              </a:rPr>
              <a:t>That creates a reinforcing cycle:</a:t>
            </a:r>
          </a:p>
          <a:p>
            <a:endParaRPr lang="en-US" sz="1200" dirty="0">
              <a:effectLst/>
              <a:latin typeface="+mn-lt"/>
              <a:ea typeface="+mn-ea"/>
              <a:cs typeface="+mn-cs"/>
              <a:sym typeface="Helvetica Neue"/>
            </a:endParaRPr>
          </a:p>
          <a:p>
            <a:r>
              <a:rPr lang="en-US" sz="1200" b="1" dirty="0">
                <a:effectLst/>
                <a:latin typeface="+mn-lt"/>
                <a:ea typeface="+mn-ea"/>
                <a:cs typeface="+mn-cs"/>
                <a:sym typeface="Helvetica Neue"/>
              </a:rPr>
              <a:t>More knowledge → More use cases → More value → Better investment decisions → More knowledge.</a:t>
            </a:r>
            <a:endParaRPr lang="en-US" sz="1200" dirty="0">
              <a:effectLst/>
              <a:latin typeface="+mn-lt"/>
              <a:ea typeface="+mn-ea"/>
              <a:cs typeface="+mn-cs"/>
              <a:sym typeface="Helvetica Neue"/>
            </a:endParaRPr>
          </a:p>
          <a:p>
            <a:endParaRPr dirty="0"/>
          </a:p>
          <a:p>
            <a:r>
              <a:rPr dirty="0"/>
              <a:t>Illustrations are conceptual. Screen values and example addresses are illustrative, not observations from a specific facility.</a:t>
            </a:r>
          </a:p>
          <a:p>
            <a:r>
              <a:rPr dirty="0"/>
              <a:t>The labeled areas in the expanded illustration are examples of use-case domains. The supplied master refers to eight major use-case questions without supplying the canonical question wording.</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371600" y="2767012"/>
            <a:ext cx="15544800" cy="30622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lstStyle/>
          <a:p>
            <a:r>
              <a:t>Title Text</a:t>
            </a:r>
          </a:p>
        </p:txBody>
      </p:sp>
      <p:sp>
        <p:nvSpPr>
          <p:cNvPr id="3" name="Body Level One…"/>
          <p:cNvSpPr txBox="1">
            <a:spLocks noGrp="1"/>
          </p:cNvSpPr>
          <p:nvPr>
            <p:ph type="body" idx="1"/>
          </p:nvPr>
        </p:nvSpPr>
        <p:spPr>
          <a:xfrm>
            <a:off x="2743200" y="5829300"/>
            <a:ext cx="12801600" cy="44577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8839200" y="9260681"/>
            <a:ext cx="4267200" cy="547688"/>
          </a:xfrm>
          <a:prstGeom prst="rect">
            <a:avLst/>
          </a:prstGeom>
          <a:ln w="12700">
            <a:miter lim="400000"/>
          </a:ln>
        </p:spPr>
        <p:txBody>
          <a:bodyPr wrap="none" lIns="45719" rIns="45719" anchor="ctr">
            <a:spAutoFit/>
          </a:bodyPr>
          <a:lstStyle>
            <a:lvl1pPr algn="r">
              <a:defRPr sz="1200">
                <a:latin typeface="+mj-lt"/>
                <a:ea typeface="+mj-ea"/>
                <a:cs typeface="+mj-cs"/>
                <a:sym typeface="Helvetica"/>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Calibri Light"/>
          <a:ea typeface="Calibri Light"/>
          <a:cs typeface="Calibri Light"/>
          <a:sym typeface="Calibri Light"/>
        </a:defRPr>
      </a:lvl9pPr>
    </p:titleStyle>
    <p:bodyStyle>
      <a:lvl1pPr marL="228600" marR="0" indent="-228600" algn="l" defTabSz="914400" rtl="0" latinLnBrk="0">
        <a:lnSpc>
          <a:spcPct val="90000"/>
        </a:lnSpc>
        <a:spcBef>
          <a:spcPts val="1000"/>
        </a:spcBef>
        <a:spcAft>
          <a:spcPts val="0"/>
        </a:spcAft>
        <a:buClrTx/>
        <a:buSzPct val="100000"/>
        <a:buFontTx/>
        <a:buChar char="•"/>
        <a:tabLst/>
        <a:defRPr sz="2800" b="0" i="0" u="none" strike="noStrike" cap="none" spc="0" baseline="0">
          <a:solidFill>
            <a:srgbClr val="000000"/>
          </a:solidFill>
          <a:uFillTx/>
          <a:latin typeface="Calibri"/>
          <a:ea typeface="Calibri"/>
          <a:cs typeface="Calibri"/>
          <a:sym typeface="Calibri"/>
        </a:defRPr>
      </a:lvl1pPr>
      <a:lvl2pPr marL="723900" marR="0" indent="-266700" algn="l" defTabSz="914400" rtl="0" latinLnBrk="0">
        <a:lnSpc>
          <a:spcPct val="90000"/>
        </a:lnSpc>
        <a:spcBef>
          <a:spcPts val="1000"/>
        </a:spcBef>
        <a:spcAft>
          <a:spcPts val="0"/>
        </a:spcAft>
        <a:buClrTx/>
        <a:buSzPct val="100000"/>
        <a:buFontTx/>
        <a:buChar char="•"/>
        <a:tabLst/>
        <a:defRPr sz="2800" b="0" i="0" u="none" strike="noStrike" cap="none" spc="0" baseline="0">
          <a:solidFill>
            <a:srgbClr val="000000"/>
          </a:solidFill>
          <a:uFillTx/>
          <a:latin typeface="Calibri"/>
          <a:ea typeface="Calibri"/>
          <a:cs typeface="Calibri"/>
          <a:sym typeface="Calibri"/>
        </a:defRPr>
      </a:lvl2pPr>
      <a:lvl3pPr marL="1234439" marR="0" indent="-320039" algn="l" defTabSz="914400" rtl="0" latinLnBrk="0">
        <a:lnSpc>
          <a:spcPct val="90000"/>
        </a:lnSpc>
        <a:spcBef>
          <a:spcPts val="1000"/>
        </a:spcBef>
        <a:spcAft>
          <a:spcPts val="0"/>
        </a:spcAft>
        <a:buClrTx/>
        <a:buSzPct val="100000"/>
        <a:buFontTx/>
        <a:buChar char="•"/>
        <a:tabLst/>
        <a:defRPr sz="2800" b="0" i="0" u="none" strike="noStrike" cap="none" spc="0" baseline="0">
          <a:solidFill>
            <a:srgbClr val="000000"/>
          </a:solidFill>
          <a:uFillTx/>
          <a:latin typeface="Calibri"/>
          <a:ea typeface="Calibri"/>
          <a:cs typeface="Calibri"/>
          <a:sym typeface="Calibri"/>
        </a:defRPr>
      </a:lvl3pPr>
      <a:lvl4pPr marL="1727200" marR="0" indent="-355600" algn="l" defTabSz="914400" rtl="0" latinLnBrk="0">
        <a:lnSpc>
          <a:spcPct val="90000"/>
        </a:lnSpc>
        <a:spcBef>
          <a:spcPts val="1000"/>
        </a:spcBef>
        <a:spcAft>
          <a:spcPts val="0"/>
        </a:spcAft>
        <a:buClrTx/>
        <a:buSzPct val="100000"/>
        <a:buFontTx/>
        <a:buChar char="•"/>
        <a:tabLst/>
        <a:defRPr sz="2800" b="0" i="0" u="none" strike="noStrike" cap="none" spc="0" baseline="0">
          <a:solidFill>
            <a:srgbClr val="000000"/>
          </a:solidFill>
          <a:uFillTx/>
          <a:latin typeface="Calibri"/>
          <a:ea typeface="Calibri"/>
          <a:cs typeface="Calibri"/>
          <a:sym typeface="Calibri"/>
        </a:defRPr>
      </a:lvl4pPr>
      <a:lvl5pPr marL="2184400" marR="0" indent="-355600" algn="l" defTabSz="914400" rtl="0" latinLnBrk="0">
        <a:lnSpc>
          <a:spcPct val="90000"/>
        </a:lnSpc>
        <a:spcBef>
          <a:spcPts val="1000"/>
        </a:spcBef>
        <a:spcAft>
          <a:spcPts val="0"/>
        </a:spcAft>
        <a:buClrTx/>
        <a:buSzPct val="100000"/>
        <a:buFontTx/>
        <a:buChar char="•"/>
        <a:tabLst/>
        <a:defRPr sz="2800" b="0" i="0" u="none" strike="noStrike" cap="none" spc="0" baseline="0">
          <a:solidFill>
            <a:srgbClr val="000000"/>
          </a:solidFill>
          <a:uFillTx/>
          <a:latin typeface="Calibri"/>
          <a:ea typeface="Calibri"/>
          <a:cs typeface="Calibri"/>
          <a:sym typeface="Calibri"/>
        </a:defRPr>
      </a:lvl5pPr>
      <a:lvl6pPr marL="2641600" marR="0" indent="-355600" algn="l" defTabSz="914400" rtl="0" latinLnBrk="0">
        <a:lnSpc>
          <a:spcPct val="90000"/>
        </a:lnSpc>
        <a:spcBef>
          <a:spcPts val="1000"/>
        </a:spcBef>
        <a:spcAft>
          <a:spcPts val="0"/>
        </a:spcAft>
        <a:buClrTx/>
        <a:buSzPct val="100000"/>
        <a:buFontTx/>
        <a:buChar char="•"/>
        <a:tabLst/>
        <a:defRPr sz="2800" b="0" i="0" u="none" strike="noStrike" cap="none" spc="0" baseline="0">
          <a:solidFill>
            <a:srgbClr val="000000"/>
          </a:solidFill>
          <a:uFillTx/>
          <a:latin typeface="Calibri"/>
          <a:ea typeface="Calibri"/>
          <a:cs typeface="Calibri"/>
          <a:sym typeface="Calibri"/>
        </a:defRPr>
      </a:lvl6pPr>
      <a:lvl7pPr marL="3098800" marR="0" indent="-355600" algn="l" defTabSz="914400" rtl="0" latinLnBrk="0">
        <a:lnSpc>
          <a:spcPct val="90000"/>
        </a:lnSpc>
        <a:spcBef>
          <a:spcPts val="1000"/>
        </a:spcBef>
        <a:spcAft>
          <a:spcPts val="0"/>
        </a:spcAft>
        <a:buClrTx/>
        <a:buSzPct val="100000"/>
        <a:buFontTx/>
        <a:buChar char="•"/>
        <a:tabLst/>
        <a:defRPr sz="2800" b="0" i="0" u="none" strike="noStrike" cap="none" spc="0" baseline="0">
          <a:solidFill>
            <a:srgbClr val="000000"/>
          </a:solidFill>
          <a:uFillTx/>
          <a:latin typeface="Calibri"/>
          <a:ea typeface="Calibri"/>
          <a:cs typeface="Calibri"/>
          <a:sym typeface="Calibri"/>
        </a:defRPr>
      </a:lvl7pPr>
      <a:lvl8pPr marL="3556000" marR="0" indent="-355600" algn="l" defTabSz="914400" rtl="0" latinLnBrk="0">
        <a:lnSpc>
          <a:spcPct val="90000"/>
        </a:lnSpc>
        <a:spcBef>
          <a:spcPts val="1000"/>
        </a:spcBef>
        <a:spcAft>
          <a:spcPts val="0"/>
        </a:spcAft>
        <a:buClrTx/>
        <a:buSzPct val="100000"/>
        <a:buFontTx/>
        <a:buChar char="•"/>
        <a:tabLst/>
        <a:defRPr sz="2800" b="0" i="0" u="none" strike="noStrike" cap="none" spc="0" baseline="0">
          <a:solidFill>
            <a:srgbClr val="000000"/>
          </a:solidFill>
          <a:uFillTx/>
          <a:latin typeface="Calibri"/>
          <a:ea typeface="Calibri"/>
          <a:cs typeface="Calibri"/>
          <a:sym typeface="Calibri"/>
        </a:defRPr>
      </a:lvl8pPr>
      <a:lvl9pPr marL="4013200" marR="0" indent="-355600" algn="l" defTabSz="914400" rtl="0" latinLnBrk="0">
        <a:lnSpc>
          <a:spcPct val="90000"/>
        </a:lnSpc>
        <a:spcBef>
          <a:spcPts val="1000"/>
        </a:spcBef>
        <a:spcAft>
          <a:spcPts val="0"/>
        </a:spcAft>
        <a:buClrTx/>
        <a:buSzPct val="100000"/>
        <a:buFontTx/>
        <a:buChar char="•"/>
        <a:tabLst/>
        <a:defRPr sz="2800" b="0" i="0" u="none" strike="noStrike" cap="none" spc="0" baseline="0">
          <a:solidFill>
            <a:srgbClr val="000000"/>
          </a:solidFill>
          <a:uFillTx/>
          <a:latin typeface="Calibri"/>
          <a:ea typeface="Calibri"/>
          <a:cs typeface="Calibri"/>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www.linuxfoundation.org/legal/trademark-usage?hsLang=en" TargetMode="External"/><Relationship Id="rId5" Type="http://schemas.openxmlformats.org/officeDocument/2006/relationships/hyperlink" Target="https://www.linuxfoundation.org/legal/privacy-policy?hsLang=en" TargetMode="External"/><Relationship Id="rId4" Type="http://schemas.openxmlformats.org/officeDocument/2006/relationships/hyperlink" Target="https://www.linuxfoundation.org/legal/policies?hsLang=en"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3165"/>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F0F0826-C7A1-240C-4CBF-7C400B12F401}"/>
              </a:ext>
            </a:extLst>
          </p:cNvPr>
          <p:cNvSpPr txBox="1"/>
          <p:nvPr/>
        </p:nvSpPr>
        <p:spPr>
          <a:xfrm>
            <a:off x="1826669" y="3758666"/>
            <a:ext cx="13879285" cy="221599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7200" b="1" u="none" strike="noStrike" cap="none" spc="0" normalizeH="0" baseline="0" dirty="0">
                <a:ln>
                  <a:noFill/>
                </a:ln>
                <a:solidFill>
                  <a:schemeClr val="bg1"/>
                </a:solidFill>
                <a:effectLst/>
                <a:uFillTx/>
                <a:latin typeface="Helvetica" pitchFamily="2" charset="0"/>
                <a:sym typeface="Calibri"/>
              </a:rPr>
              <a:t>FROM EXISTING BUILDING</a:t>
            </a:r>
          </a:p>
          <a:p>
            <a:pPr marL="0" marR="0" indent="0" algn="l" defTabSz="914400" rtl="0" fontAlgn="auto" latinLnBrk="0" hangingPunct="0">
              <a:lnSpc>
                <a:spcPct val="100000"/>
              </a:lnSpc>
              <a:spcBef>
                <a:spcPts val="0"/>
              </a:spcBef>
              <a:spcAft>
                <a:spcPts val="0"/>
              </a:spcAft>
              <a:buClrTx/>
              <a:buSzTx/>
              <a:buFontTx/>
              <a:buNone/>
              <a:tabLst/>
            </a:pPr>
            <a:r>
              <a:rPr lang="en-US" sz="7200" b="1" dirty="0">
                <a:solidFill>
                  <a:schemeClr val="bg1"/>
                </a:solidFill>
                <a:latin typeface="Helvetica" pitchFamily="2" charset="0"/>
              </a:rPr>
              <a:t>TO DIGITAL BUILDING</a:t>
            </a:r>
            <a:endParaRPr kumimoji="0" lang="en-US" sz="7200" b="1" u="none" strike="noStrike" cap="none" spc="0" normalizeH="0" baseline="0" dirty="0">
              <a:ln>
                <a:noFill/>
              </a:ln>
              <a:solidFill>
                <a:schemeClr val="bg1"/>
              </a:solidFill>
              <a:effectLst/>
              <a:uFillTx/>
              <a:latin typeface="Helvetica" pitchFamily="2" charset="0"/>
              <a:sym typeface="Calibri"/>
            </a:endParaRPr>
          </a:p>
        </p:txBody>
      </p:sp>
      <p:sp>
        <p:nvSpPr>
          <p:cNvPr id="5" name="TextBox 4">
            <a:extLst>
              <a:ext uri="{FF2B5EF4-FFF2-40B4-BE49-F238E27FC236}">
                <a16:creationId xmlns:a16="http://schemas.microsoft.com/office/drawing/2014/main" id="{CFF3D6D0-20DE-4327-64DB-72D5CE358CFE}"/>
              </a:ext>
            </a:extLst>
          </p:cNvPr>
          <p:cNvSpPr txBox="1"/>
          <p:nvPr/>
        </p:nvSpPr>
        <p:spPr>
          <a:xfrm>
            <a:off x="1826669" y="6245108"/>
            <a:ext cx="8511446" cy="9848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3200" b="1" u="none" strike="noStrike" cap="none" spc="0" normalizeH="0" baseline="0" dirty="0">
                <a:ln>
                  <a:noFill/>
                </a:ln>
                <a:solidFill>
                  <a:schemeClr val="bg1"/>
                </a:solidFill>
                <a:effectLst/>
                <a:uFillTx/>
                <a:latin typeface="Helvetica" pitchFamily="2" charset="0"/>
                <a:sym typeface="Calibri"/>
              </a:rPr>
              <a:t>A Step-by-Step Roadmap </a:t>
            </a:r>
          </a:p>
          <a:p>
            <a:pPr marL="0" marR="0" indent="0" algn="l" defTabSz="914400" rtl="0" fontAlgn="auto" latinLnBrk="0" hangingPunct="0">
              <a:lnSpc>
                <a:spcPct val="100000"/>
              </a:lnSpc>
              <a:spcBef>
                <a:spcPts val="0"/>
              </a:spcBef>
              <a:spcAft>
                <a:spcPts val="0"/>
              </a:spcAft>
              <a:buClrTx/>
              <a:buSzTx/>
              <a:buFontTx/>
              <a:buNone/>
              <a:tabLst/>
            </a:pPr>
            <a:r>
              <a:rPr kumimoji="0" lang="en-US" sz="3200" b="1" u="none" strike="noStrike" cap="none" spc="0" normalizeH="0" baseline="0" dirty="0">
                <a:ln>
                  <a:noFill/>
                </a:ln>
                <a:solidFill>
                  <a:schemeClr val="bg1"/>
                </a:solidFill>
                <a:effectLst/>
                <a:uFillTx/>
                <a:latin typeface="Helvetica" pitchFamily="2" charset="0"/>
                <a:sym typeface="Calibri"/>
              </a:rPr>
              <a:t>based on Open Standards and Resources  </a:t>
            </a:r>
          </a:p>
        </p:txBody>
      </p:sp>
      <p:sp>
        <p:nvSpPr>
          <p:cNvPr id="6" name="TextBox 5">
            <a:extLst>
              <a:ext uri="{FF2B5EF4-FFF2-40B4-BE49-F238E27FC236}">
                <a16:creationId xmlns:a16="http://schemas.microsoft.com/office/drawing/2014/main" id="{0DDD853D-E86D-A30B-11EE-895607770D6D}"/>
              </a:ext>
            </a:extLst>
          </p:cNvPr>
          <p:cNvSpPr txBox="1"/>
          <p:nvPr/>
        </p:nvSpPr>
        <p:spPr>
          <a:xfrm>
            <a:off x="1826669" y="7340753"/>
            <a:ext cx="2586304" cy="31938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2000" u="none" strike="noStrike" cap="none" spc="0" normalizeH="0" baseline="0" dirty="0">
                <a:ln>
                  <a:noFill/>
                </a:ln>
                <a:solidFill>
                  <a:schemeClr val="bg1"/>
                </a:solidFill>
                <a:effectLst/>
                <a:uFillTx/>
                <a:latin typeface="Helvetica" pitchFamily="2" charset="0"/>
                <a:sym typeface="Calibri"/>
              </a:rPr>
              <a:t>September 3, 2026</a:t>
            </a:r>
            <a:r>
              <a:rPr lang="en-US" sz="2000" dirty="0">
                <a:solidFill>
                  <a:schemeClr val="bg1"/>
                </a:solidFill>
                <a:latin typeface="Helvetica" pitchFamily="2" charset="0"/>
              </a:rPr>
              <a:t>.</a:t>
            </a:r>
            <a:r>
              <a:rPr kumimoji="0" lang="en-US" sz="2000" u="none" strike="noStrike" cap="none" spc="0" normalizeH="0" baseline="0" dirty="0">
                <a:ln>
                  <a:noFill/>
                </a:ln>
                <a:solidFill>
                  <a:schemeClr val="bg1"/>
                </a:solidFill>
                <a:effectLst/>
                <a:uFillTx/>
                <a:latin typeface="Helvetica" pitchFamily="2" charset="0"/>
                <a:sym typeface="Calibri"/>
              </a:rPr>
              <a:t>  </a:t>
            </a:r>
          </a:p>
        </p:txBody>
      </p:sp>
      <p:pic>
        <p:nvPicPr>
          <p:cNvPr id="2" name="image.png" descr="image.png">
            <a:extLst>
              <a:ext uri="{FF2B5EF4-FFF2-40B4-BE49-F238E27FC236}">
                <a16:creationId xmlns:a16="http://schemas.microsoft.com/office/drawing/2014/main" id="{7EA8E9FF-8D4C-AB31-6786-49B7F5C9A604}"/>
              </a:ext>
            </a:extLst>
          </p:cNvPr>
          <p:cNvPicPr>
            <a:picLocks noChangeAspect="1"/>
          </p:cNvPicPr>
          <p:nvPr/>
        </p:nvPicPr>
        <p:blipFill>
          <a:blip r:embed="rId2"/>
          <a:srcRect l="82204" t="10186" r="2076" b="16559"/>
          <a:stretch>
            <a:fillRect/>
          </a:stretch>
        </p:blipFill>
        <p:spPr>
          <a:xfrm>
            <a:off x="14497153" y="1764582"/>
            <a:ext cx="3017520" cy="942434"/>
          </a:xfrm>
          <a:prstGeom prst="rect">
            <a:avLst/>
          </a:prstGeom>
          <a:ln w="12700">
            <a:miter lim="400000"/>
          </a:ln>
        </p:spPr>
      </p:pic>
      <p:sp>
        <p:nvSpPr>
          <p:cNvPr id="8" name="TextBox 7">
            <a:extLst>
              <a:ext uri="{FF2B5EF4-FFF2-40B4-BE49-F238E27FC236}">
                <a16:creationId xmlns:a16="http://schemas.microsoft.com/office/drawing/2014/main" id="{71750BDC-955D-C789-9BBB-E072FBDF8166}"/>
              </a:ext>
            </a:extLst>
          </p:cNvPr>
          <p:cNvSpPr txBox="1"/>
          <p:nvPr/>
        </p:nvSpPr>
        <p:spPr>
          <a:xfrm>
            <a:off x="1826669" y="8155044"/>
            <a:ext cx="6921187" cy="8617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2800" b="1" u="none" strike="noStrike" cap="none" spc="0" normalizeH="0" baseline="0" dirty="0">
                <a:ln>
                  <a:noFill/>
                </a:ln>
                <a:solidFill>
                  <a:schemeClr val="bg1"/>
                </a:solidFill>
                <a:effectLst/>
                <a:uFillTx/>
                <a:latin typeface="Helvetica" pitchFamily="2" charset="0"/>
                <a:sym typeface="Calibri"/>
              </a:rPr>
              <a:t>Rick Justis</a:t>
            </a:r>
            <a:r>
              <a:rPr kumimoji="0" lang="en-US" sz="2800" u="none" strike="noStrike" cap="none" spc="0" normalizeH="0" baseline="0" dirty="0">
                <a:ln>
                  <a:noFill/>
                </a:ln>
                <a:solidFill>
                  <a:schemeClr val="bg1"/>
                </a:solidFill>
                <a:effectLst/>
                <a:uFillTx/>
                <a:latin typeface="Helvetica" pitchFamily="2" charset="0"/>
                <a:sym typeface="Calibri"/>
              </a:rPr>
              <a:t>, Executive Director</a:t>
            </a:r>
          </a:p>
          <a:p>
            <a:pPr marL="0" marR="0" indent="0" algn="l" defTabSz="914400" rtl="0" fontAlgn="auto" latinLnBrk="0" hangingPunct="0">
              <a:lnSpc>
                <a:spcPct val="100000"/>
              </a:lnSpc>
              <a:spcBef>
                <a:spcPts val="0"/>
              </a:spcBef>
              <a:spcAft>
                <a:spcPts val="0"/>
              </a:spcAft>
              <a:buClrTx/>
              <a:buSzTx/>
              <a:buFontTx/>
              <a:buNone/>
              <a:tabLst/>
            </a:pPr>
            <a:r>
              <a:rPr kumimoji="0" lang="en-US" sz="2800" b="1" u="none" strike="noStrike" cap="none" spc="0" normalizeH="0" baseline="0" dirty="0">
                <a:ln>
                  <a:noFill/>
                </a:ln>
                <a:solidFill>
                  <a:schemeClr val="bg1"/>
                </a:solidFill>
                <a:effectLst/>
                <a:uFillTx/>
                <a:latin typeface="Helvetica" pitchFamily="2" charset="0"/>
                <a:sym typeface="Calibri"/>
              </a:rPr>
              <a:t>Pete Scanlon</a:t>
            </a:r>
            <a:r>
              <a:rPr kumimoji="0" lang="en-US" sz="2800" u="none" strike="noStrike" cap="none" spc="0" normalizeH="0" baseline="0" dirty="0">
                <a:ln>
                  <a:noFill/>
                </a:ln>
                <a:solidFill>
                  <a:schemeClr val="bg1"/>
                </a:solidFill>
                <a:effectLst/>
                <a:uFillTx/>
                <a:latin typeface="Helvetica" pitchFamily="2" charset="0"/>
                <a:sym typeface="Calibri"/>
              </a:rPr>
              <a:t>, Operations Director</a:t>
            </a:r>
          </a:p>
        </p:txBody>
      </p:sp>
      <p:pic>
        <p:nvPicPr>
          <p:cNvPr id="10" name="Graphic 9">
            <a:extLst>
              <a:ext uri="{FF2B5EF4-FFF2-40B4-BE49-F238E27FC236}">
                <a16:creationId xmlns:a16="http://schemas.microsoft.com/office/drawing/2014/main" id="{EFC6CB66-2FF3-BF09-2FD1-6AB7081F565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623044" y="748205"/>
            <a:ext cx="2765738" cy="907162"/>
          </a:xfrm>
          <a:prstGeom prst="rect">
            <a:avLst/>
          </a:prstGeom>
        </p:spPr>
      </p:pic>
      <p:sp>
        <p:nvSpPr>
          <p:cNvPr id="15" name="TextBox 14">
            <a:extLst>
              <a:ext uri="{FF2B5EF4-FFF2-40B4-BE49-F238E27FC236}">
                <a16:creationId xmlns:a16="http://schemas.microsoft.com/office/drawing/2014/main" id="{CB34474C-2297-345D-693D-BA9E768446D8}"/>
              </a:ext>
            </a:extLst>
          </p:cNvPr>
          <p:cNvSpPr txBox="1"/>
          <p:nvPr/>
        </p:nvSpPr>
        <p:spPr>
          <a:xfrm>
            <a:off x="1826669" y="9584065"/>
            <a:ext cx="13879285"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r>
              <a:rPr lang="en-US" dirty="0">
                <a:solidFill>
                  <a:schemeClr val="bg1"/>
                </a:solidFill>
              </a:rPr>
              <a:t>Copyright © 2026 The Linux Foundation®. All rights reserved. The Linux Foundation has registered trademarks and uses trademarks. For more information, including terms of use, privacy policy, and trademark usage, please see our </a:t>
            </a:r>
            <a:r>
              <a:rPr lang="en-US" dirty="0">
                <a:solidFill>
                  <a:schemeClr val="bg1"/>
                </a:solidFill>
                <a:hlinkClick r:id="rId4">
                  <a:extLst>
                    <a:ext uri="{A12FA001-AC4F-418D-AE19-62706E023703}">
                      <ahyp:hlinkClr xmlns:ahyp="http://schemas.microsoft.com/office/drawing/2018/hyperlinkcolor" val="tx"/>
                    </a:ext>
                  </a:extLst>
                </a:hlinkClick>
              </a:rPr>
              <a:t>Policies</a:t>
            </a:r>
            <a:r>
              <a:rPr lang="en-US" dirty="0">
                <a:solidFill>
                  <a:schemeClr val="bg1"/>
                </a:solidFill>
              </a:rPr>
              <a:t> page. </a:t>
            </a:r>
            <a:r>
              <a:rPr lang="en-US" dirty="0">
                <a:solidFill>
                  <a:schemeClr val="bg1"/>
                </a:solidFill>
                <a:hlinkClick r:id="rId5">
                  <a:extLst>
                    <a:ext uri="{A12FA001-AC4F-418D-AE19-62706E023703}">
                      <ahyp:hlinkClr xmlns:ahyp="http://schemas.microsoft.com/office/drawing/2018/hyperlinkcolor" val="tx"/>
                    </a:ext>
                  </a:extLst>
                </a:hlinkClick>
              </a:rPr>
              <a:t>Privacy Policy</a:t>
            </a:r>
            <a:r>
              <a:rPr lang="en-US" dirty="0">
                <a:solidFill>
                  <a:schemeClr val="bg1"/>
                </a:solidFill>
              </a:rPr>
              <a:t> | </a:t>
            </a:r>
            <a:r>
              <a:rPr lang="en-US" dirty="0">
                <a:solidFill>
                  <a:schemeClr val="bg1"/>
                </a:solidFill>
                <a:hlinkClick r:id="rId6">
                  <a:extLst>
                    <a:ext uri="{A12FA001-AC4F-418D-AE19-62706E023703}">
                      <ahyp:hlinkClr xmlns:ahyp="http://schemas.microsoft.com/office/drawing/2018/hyperlinkcolor" val="tx"/>
                    </a:ext>
                  </a:extLst>
                </a:hlinkClick>
              </a:rPr>
              <a:t>Trademark Usage</a:t>
            </a:r>
            <a:endParaRPr kumimoji="0" lang="en-US" sz="2000" u="none" strike="noStrike" cap="none" spc="0" normalizeH="0" baseline="0" dirty="0">
              <a:ln>
                <a:noFill/>
              </a:ln>
              <a:solidFill>
                <a:schemeClr val="bg1"/>
              </a:solidFill>
              <a:effectLst/>
              <a:uFillTx/>
              <a:latin typeface="Helvetica" pitchFamily="2" charset="0"/>
              <a:sym typeface="Calibri"/>
            </a:endParaRPr>
          </a:p>
        </p:txBody>
      </p:sp>
      <p:pic>
        <p:nvPicPr>
          <p:cNvPr id="16" name="ChatGPT Image Sep 2, 2026, 10_27_59 AM.png" descr="ChatGPT Image Sep 2, 2026, 10_27_59 AM.png">
            <a:extLst>
              <a:ext uri="{FF2B5EF4-FFF2-40B4-BE49-F238E27FC236}">
                <a16:creationId xmlns:a16="http://schemas.microsoft.com/office/drawing/2014/main" id="{93FFC0A1-D7B5-203A-DDA8-6F86F076C308}"/>
              </a:ext>
            </a:extLst>
          </p:cNvPr>
          <p:cNvPicPr>
            <a:picLocks noChangeAspect="1"/>
          </p:cNvPicPr>
          <p:nvPr/>
        </p:nvPicPr>
        <p:blipFill>
          <a:blip r:embed="rId7"/>
          <a:stretch>
            <a:fillRect/>
          </a:stretch>
        </p:blipFill>
        <p:spPr>
          <a:xfrm>
            <a:off x="1826669" y="847665"/>
            <a:ext cx="4347931" cy="2448476"/>
          </a:xfrm>
          <a:prstGeom prst="rect">
            <a:avLst/>
          </a:prstGeom>
          <a:ln w="12700">
            <a:miter lim="400000"/>
          </a:ln>
        </p:spPr>
      </p:pic>
    </p:spTree>
    <p:extLst>
      <p:ext uri="{BB962C8B-B14F-4D97-AF65-F5344CB8AC3E}">
        <p14:creationId xmlns:p14="http://schemas.microsoft.com/office/powerpoint/2010/main" val="386857915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NECT WITH PURPOSE">
            <a:extLst>
              <a:ext uri="{FF2B5EF4-FFF2-40B4-BE49-F238E27FC236}">
                <a16:creationId xmlns:a16="http://schemas.microsoft.com/office/drawing/2014/main" id="{F7ACDE4A-842D-A187-98DE-00FB3F79F83F}"/>
              </a:ext>
            </a:extLst>
          </p:cNvPr>
          <p:cNvSpPr txBox="1"/>
          <p:nvPr/>
        </p:nvSpPr>
        <p:spPr>
          <a:xfrm>
            <a:off x="569594" y="7743825"/>
            <a:ext cx="4956812"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8D98"/>
                </a:solidFill>
              </a:defRPr>
            </a:lvl1pPr>
          </a:lstStyle>
          <a:p>
            <a:r>
              <a:rPr lang="en-US" dirty="0"/>
              <a:t>C4SB WORKING GROUP(S)</a:t>
            </a:r>
          </a:p>
        </p:txBody>
      </p:sp>
      <p:sp>
        <p:nvSpPr>
          <p:cNvPr id="3" name="TextBox 2">
            <a:extLst>
              <a:ext uri="{FF2B5EF4-FFF2-40B4-BE49-F238E27FC236}">
                <a16:creationId xmlns:a16="http://schemas.microsoft.com/office/drawing/2014/main" id="{7C3AC643-5297-CCA9-2169-00A2C3926549}"/>
              </a:ext>
            </a:extLst>
          </p:cNvPr>
          <p:cNvSpPr txBox="1"/>
          <p:nvPr/>
        </p:nvSpPr>
        <p:spPr>
          <a:xfrm>
            <a:off x="569594" y="8113157"/>
            <a:ext cx="4285130"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1800" b="0" i="0" u="none" strike="noStrike" cap="none" spc="0" normalizeH="0" baseline="0" dirty="0">
                <a:ln>
                  <a:noFill/>
                </a:ln>
                <a:solidFill>
                  <a:srgbClr val="003165"/>
                </a:solidFill>
                <a:effectLst/>
                <a:uFillTx/>
                <a:latin typeface="Calibri"/>
                <a:ea typeface="Calibri"/>
                <a:cs typeface="Calibri"/>
                <a:sym typeface="Calibri"/>
              </a:rPr>
              <a:t>TXO – Total “X” of Ownership model for a building or portfolio.  Solving for whatever “X” </a:t>
            </a:r>
            <a:r>
              <a:rPr lang="en-US" dirty="0">
                <a:solidFill>
                  <a:srgbClr val="003165"/>
                </a:solidFill>
              </a:rPr>
              <a:t>helps answer the question at hand.</a:t>
            </a:r>
            <a:endParaRPr kumimoji="0" lang="en-US" sz="1800" b="0" i="0" u="none" strike="noStrike" cap="none" spc="0" normalizeH="0" baseline="0" dirty="0">
              <a:ln>
                <a:noFill/>
              </a:ln>
              <a:solidFill>
                <a:srgbClr val="003165"/>
              </a:solidFill>
              <a:effectLst/>
              <a:uFillTx/>
              <a:latin typeface="Calibri"/>
              <a:ea typeface="Calibri"/>
              <a:cs typeface="Calibri"/>
              <a:sym typeface="Calibri"/>
            </a:endParaRPr>
          </a:p>
        </p:txBody>
      </p:sp>
      <p:pic>
        <p:nvPicPr>
          <p:cNvPr id="104" name="image.png" descr="image.png"/>
          <p:cNvPicPr>
            <a:picLocks noChangeAspect="1"/>
          </p:cNvPicPr>
          <p:nvPr/>
        </p:nvPicPr>
        <p:blipFill>
          <a:blip r:embed="rId3"/>
          <a:stretch>
            <a:fillRect/>
          </a:stretch>
        </p:blipFill>
        <p:spPr>
          <a:xfrm>
            <a:off x="0" y="1479"/>
            <a:ext cx="18288000" cy="1225768"/>
          </a:xfrm>
          <a:prstGeom prst="rect">
            <a:avLst/>
          </a:prstGeom>
          <a:ln w="12700">
            <a:miter lim="400000"/>
          </a:ln>
        </p:spPr>
      </p:pic>
      <p:sp>
        <p:nvSpPr>
          <p:cNvPr id="105" name="7  REVISE TCO AROUND USE CASES"/>
          <p:cNvSpPr txBox="1"/>
          <p:nvPr/>
        </p:nvSpPr>
        <p:spPr>
          <a:xfrm>
            <a:off x="541019" y="1533525"/>
            <a:ext cx="17148812" cy="5493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a:solidFill>
                  <a:srgbClr val="073B6A"/>
                </a:solidFill>
              </a:defRPr>
            </a:lvl1pPr>
          </a:lstStyle>
          <a:p>
            <a:r>
              <a:t>7  REVISE TCO AROUND USE CASES</a:t>
            </a:r>
          </a:p>
        </p:txBody>
      </p:sp>
      <p:sp>
        <p:nvSpPr>
          <p:cNvPr id="106" name="Rectangle"/>
          <p:cNvSpPr/>
          <p:nvPr/>
        </p:nvSpPr>
        <p:spPr>
          <a:xfrm>
            <a:off x="523875" y="2276475"/>
            <a:ext cx="17221200" cy="28575"/>
          </a:xfrm>
          <a:prstGeom prst="rect">
            <a:avLst/>
          </a:prstGeom>
          <a:solidFill>
            <a:srgbClr val="008D98"/>
          </a:solidFill>
          <a:ln w="12700">
            <a:miter lim="400000"/>
          </a:ln>
        </p:spPr>
        <p:txBody>
          <a:bodyPr lIns="0" tIns="0" rIns="0" bIns="0"/>
          <a:lstStyle/>
          <a:p>
            <a:endParaRPr/>
          </a:p>
        </p:txBody>
      </p:sp>
      <p:sp>
        <p:nvSpPr>
          <p:cNvPr id="107" name="TEST NEW VALUE POSSIBILITIES"/>
          <p:cNvSpPr txBox="1"/>
          <p:nvPr/>
        </p:nvSpPr>
        <p:spPr>
          <a:xfrm>
            <a:off x="569594" y="6219827"/>
            <a:ext cx="4956812"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8D98"/>
                </a:solidFill>
              </a:defRPr>
            </a:lvl1pPr>
          </a:lstStyle>
          <a:p>
            <a:r>
              <a:rPr dirty="0"/>
              <a:t>TEST NEW VALUE POSSIBILITIES</a:t>
            </a:r>
          </a:p>
        </p:txBody>
      </p:sp>
      <p:sp>
        <p:nvSpPr>
          <p:cNvPr id="108" name="Ask eight use-case questions.…"/>
          <p:cNvSpPr txBox="1"/>
          <p:nvPr/>
        </p:nvSpPr>
        <p:spPr>
          <a:xfrm>
            <a:off x="569594" y="6734177"/>
            <a:ext cx="4956812" cy="6929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100">
                <a:solidFill>
                  <a:srgbClr val="073B6A"/>
                </a:solidFill>
              </a:defRPr>
            </a:pPr>
            <a:r>
              <a:t>Ask eight use-case questions.</a:t>
            </a:r>
          </a:p>
          <a:p>
            <a:pPr>
              <a:defRPr sz="2100">
                <a:solidFill>
                  <a:srgbClr val="073B6A"/>
                </a:solidFill>
              </a:defRPr>
            </a:pPr>
            <a:r>
              <a:t>Quantify the value of new uses.</a:t>
            </a:r>
          </a:p>
        </p:txBody>
      </p:sp>
      <p:pic>
        <p:nvPicPr>
          <p:cNvPr id="109" name="image21.png" descr="image21.png"/>
          <p:cNvPicPr>
            <a:picLocks noChangeAspect="1"/>
          </p:cNvPicPr>
          <p:nvPr/>
        </p:nvPicPr>
        <p:blipFill>
          <a:blip r:embed="rId4"/>
          <a:stretch>
            <a:fillRect/>
          </a:stretch>
        </p:blipFill>
        <p:spPr>
          <a:xfrm>
            <a:off x="6698456" y="2505075"/>
            <a:ext cx="10558464" cy="7038975"/>
          </a:xfrm>
          <a:prstGeom prst="rect">
            <a:avLst/>
          </a:prstGeom>
          <a:ln w="12700">
            <a:miter lim="400000"/>
          </a:ln>
        </p:spPr>
      </p:pic>
      <p:sp>
        <p:nvSpPr>
          <p:cNvPr id="110" name="Rectangle"/>
          <p:cNvSpPr/>
          <p:nvPr/>
        </p:nvSpPr>
        <p:spPr>
          <a:xfrm>
            <a:off x="523875" y="9667875"/>
            <a:ext cx="17221200" cy="19050"/>
          </a:xfrm>
          <a:prstGeom prst="rect">
            <a:avLst/>
          </a:prstGeom>
          <a:solidFill>
            <a:srgbClr val="B9D9E5"/>
          </a:solidFill>
          <a:ln w="12700">
            <a:miter lim="400000"/>
          </a:ln>
        </p:spPr>
        <p:txBody>
          <a:bodyPr lIns="0" tIns="0" rIns="0" bIns="0"/>
          <a:lstStyle/>
          <a:p>
            <a:endParaRPr/>
          </a:p>
        </p:txBody>
      </p:sp>
      <p:pic>
        <p:nvPicPr>
          <p:cNvPr id="113" name="ChatGPT Image Sep 2, 2026, 10_27_59 AM.png" descr="ChatGPT Image Sep 2, 2026, 10_27_59 AM.png"/>
          <p:cNvPicPr>
            <a:picLocks noChangeAspect="1"/>
          </p:cNvPicPr>
          <p:nvPr/>
        </p:nvPicPr>
        <p:blipFill>
          <a:blip r:embed="rId5"/>
          <a:stretch>
            <a:fillRect/>
          </a:stretch>
        </p:blipFill>
        <p:spPr>
          <a:xfrm>
            <a:off x="365924" y="2505075"/>
            <a:ext cx="4347931" cy="2448476"/>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NECT WITH PURPOSE">
            <a:extLst>
              <a:ext uri="{FF2B5EF4-FFF2-40B4-BE49-F238E27FC236}">
                <a16:creationId xmlns:a16="http://schemas.microsoft.com/office/drawing/2014/main" id="{C0FD23FF-9C3D-C07F-DFD7-29FC5C5EDC99}"/>
              </a:ext>
            </a:extLst>
          </p:cNvPr>
          <p:cNvSpPr txBox="1"/>
          <p:nvPr/>
        </p:nvSpPr>
        <p:spPr>
          <a:xfrm>
            <a:off x="569594" y="7743825"/>
            <a:ext cx="4956812"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8D98"/>
                </a:solidFill>
              </a:defRPr>
            </a:lvl1pPr>
          </a:lstStyle>
          <a:p>
            <a:r>
              <a:rPr lang="en-US" dirty="0"/>
              <a:t>C4SB INTEREST GROUP(S)</a:t>
            </a:r>
          </a:p>
        </p:txBody>
      </p:sp>
      <p:sp>
        <p:nvSpPr>
          <p:cNvPr id="3" name="TextBox 2">
            <a:extLst>
              <a:ext uri="{FF2B5EF4-FFF2-40B4-BE49-F238E27FC236}">
                <a16:creationId xmlns:a16="http://schemas.microsoft.com/office/drawing/2014/main" id="{AC144D45-5109-FA23-6B75-C6370BF40C6B}"/>
              </a:ext>
            </a:extLst>
          </p:cNvPr>
          <p:cNvSpPr txBox="1"/>
          <p:nvPr/>
        </p:nvSpPr>
        <p:spPr>
          <a:xfrm>
            <a:off x="569594" y="8113157"/>
            <a:ext cx="4285130" cy="2769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1800" b="0" i="0" u="none" strike="noStrike" cap="none" spc="0" normalizeH="0" baseline="0" dirty="0">
                <a:ln>
                  <a:noFill/>
                </a:ln>
                <a:solidFill>
                  <a:srgbClr val="003165"/>
                </a:solidFill>
                <a:effectLst/>
                <a:uFillTx/>
                <a:latin typeface="Calibri"/>
                <a:ea typeface="Calibri"/>
                <a:cs typeface="Calibri"/>
                <a:sym typeface="Calibri"/>
              </a:rPr>
              <a:t>AI FOR BUILDINGS </a:t>
            </a:r>
          </a:p>
        </p:txBody>
      </p:sp>
      <p:pic>
        <p:nvPicPr>
          <p:cNvPr id="117" name="image.png" descr="image.png"/>
          <p:cNvPicPr>
            <a:picLocks noChangeAspect="1"/>
          </p:cNvPicPr>
          <p:nvPr/>
        </p:nvPicPr>
        <p:blipFill>
          <a:blip r:embed="rId3"/>
          <a:stretch>
            <a:fillRect/>
          </a:stretch>
        </p:blipFill>
        <p:spPr>
          <a:xfrm>
            <a:off x="0" y="1479"/>
            <a:ext cx="18288000" cy="1225768"/>
          </a:xfrm>
          <a:prstGeom prst="rect">
            <a:avLst/>
          </a:prstGeom>
          <a:ln w="12700">
            <a:miter lim="400000"/>
          </a:ln>
        </p:spPr>
      </p:pic>
      <p:sp>
        <p:nvSpPr>
          <p:cNvPr id="118" name="8  CREATE ROLE-BASED USER INTERFACES"/>
          <p:cNvSpPr txBox="1"/>
          <p:nvPr/>
        </p:nvSpPr>
        <p:spPr>
          <a:xfrm>
            <a:off x="541019" y="1533525"/>
            <a:ext cx="17148812" cy="6463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a:solidFill>
                  <a:srgbClr val="073B6A"/>
                </a:solidFill>
              </a:defRPr>
            </a:lvl1pPr>
          </a:lstStyle>
          <a:p>
            <a:r>
              <a:rPr dirty="0"/>
              <a:t>8  CREATE ROLE-BASED </a:t>
            </a:r>
            <a:r>
              <a:rPr lang="en-US" dirty="0"/>
              <a:t>APPS &amp; </a:t>
            </a:r>
            <a:r>
              <a:rPr dirty="0"/>
              <a:t>USER INTERFACES</a:t>
            </a:r>
          </a:p>
        </p:txBody>
      </p:sp>
      <p:sp>
        <p:nvSpPr>
          <p:cNvPr id="119" name="Rectangle"/>
          <p:cNvSpPr/>
          <p:nvPr/>
        </p:nvSpPr>
        <p:spPr>
          <a:xfrm>
            <a:off x="523875" y="2276475"/>
            <a:ext cx="17221200" cy="28575"/>
          </a:xfrm>
          <a:prstGeom prst="rect">
            <a:avLst/>
          </a:prstGeom>
          <a:solidFill>
            <a:srgbClr val="008D98"/>
          </a:solidFill>
          <a:ln w="12700">
            <a:miter lim="400000"/>
          </a:ln>
        </p:spPr>
        <p:txBody>
          <a:bodyPr lIns="0" tIns="0" rIns="0" bIns="0"/>
          <a:lstStyle/>
          <a:p>
            <a:endParaRPr/>
          </a:p>
        </p:txBody>
      </p:sp>
      <p:sp>
        <p:nvSpPr>
          <p:cNvPr id="120" name="PUT INFORMATION INTO ACTION"/>
          <p:cNvSpPr txBox="1"/>
          <p:nvPr/>
        </p:nvSpPr>
        <p:spPr>
          <a:xfrm>
            <a:off x="569594" y="6219827"/>
            <a:ext cx="4956812"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8D98"/>
                </a:solidFill>
              </a:defRPr>
            </a:lvl1pPr>
          </a:lstStyle>
          <a:p>
            <a:r>
              <a:rPr dirty="0"/>
              <a:t>PUT INFORMATION INTO ACTION</a:t>
            </a:r>
          </a:p>
        </p:txBody>
      </p:sp>
      <p:sp>
        <p:nvSpPr>
          <p:cNvPr id="121" name="Give each role the information…"/>
          <p:cNvSpPr txBox="1"/>
          <p:nvPr/>
        </p:nvSpPr>
        <p:spPr>
          <a:xfrm>
            <a:off x="569594" y="6734177"/>
            <a:ext cx="4956812" cy="6929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100">
                <a:solidFill>
                  <a:srgbClr val="073B6A"/>
                </a:solidFill>
              </a:defRPr>
            </a:pPr>
            <a:r>
              <a:t>Give each role the information</a:t>
            </a:r>
          </a:p>
          <a:p>
            <a:pPr>
              <a:defRPr sz="2100">
                <a:solidFill>
                  <a:srgbClr val="073B6A"/>
                </a:solidFill>
              </a:defRPr>
            </a:pPr>
            <a:r>
              <a:t>and controls it needs.</a:t>
            </a:r>
          </a:p>
        </p:txBody>
      </p:sp>
      <p:pic>
        <p:nvPicPr>
          <p:cNvPr id="122" name="image24.png" descr="image24.png"/>
          <p:cNvPicPr>
            <a:picLocks noChangeAspect="1"/>
          </p:cNvPicPr>
          <p:nvPr/>
        </p:nvPicPr>
        <p:blipFill>
          <a:blip r:embed="rId4"/>
          <a:stretch>
            <a:fillRect/>
          </a:stretch>
        </p:blipFill>
        <p:spPr>
          <a:xfrm>
            <a:off x="6698456" y="2505075"/>
            <a:ext cx="10558464" cy="7038975"/>
          </a:xfrm>
          <a:prstGeom prst="rect">
            <a:avLst/>
          </a:prstGeom>
          <a:ln w="12700">
            <a:miter lim="400000"/>
          </a:ln>
        </p:spPr>
      </p:pic>
      <p:sp>
        <p:nvSpPr>
          <p:cNvPr id="123" name="Rectangle"/>
          <p:cNvSpPr/>
          <p:nvPr/>
        </p:nvSpPr>
        <p:spPr>
          <a:xfrm>
            <a:off x="523875" y="9667875"/>
            <a:ext cx="17221200" cy="19050"/>
          </a:xfrm>
          <a:prstGeom prst="rect">
            <a:avLst/>
          </a:prstGeom>
          <a:solidFill>
            <a:srgbClr val="B9D9E5"/>
          </a:solidFill>
          <a:ln w="12700">
            <a:miter lim="400000"/>
          </a:ln>
        </p:spPr>
        <p:txBody>
          <a:bodyPr lIns="0" tIns="0" rIns="0" bIns="0"/>
          <a:lstStyle/>
          <a:p>
            <a:endParaRPr/>
          </a:p>
        </p:txBody>
      </p:sp>
      <p:pic>
        <p:nvPicPr>
          <p:cNvPr id="126" name="ChatGPT Image Sep 2, 2026, 10_27_59 AM.png" descr="ChatGPT Image Sep 2, 2026, 10_27_59 AM.png"/>
          <p:cNvPicPr>
            <a:picLocks noChangeAspect="1"/>
          </p:cNvPicPr>
          <p:nvPr/>
        </p:nvPicPr>
        <p:blipFill>
          <a:blip r:embed="rId5"/>
          <a:stretch>
            <a:fillRect/>
          </a:stretch>
        </p:blipFill>
        <p:spPr>
          <a:xfrm>
            <a:off x="365924" y="2505075"/>
            <a:ext cx="4347931" cy="2448476"/>
          </a:xfrm>
          <a:prstGeom prst="rect">
            <a:avLst/>
          </a:prstGeom>
          <a:ln w="127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7B17C-7CD4-9455-8B50-902E87D6EA07}"/>
            </a:ext>
          </a:extLst>
        </p:cNvPr>
        <p:cNvGrpSpPr/>
        <p:nvPr/>
      </p:nvGrpSpPr>
      <p:grpSpPr>
        <a:xfrm>
          <a:off x="0" y="0"/>
          <a:ext cx="0" cy="0"/>
          <a:chOff x="0" y="0"/>
          <a:chExt cx="0" cy="0"/>
        </a:xfrm>
      </p:grpSpPr>
      <p:sp>
        <p:nvSpPr>
          <p:cNvPr id="20" name="Rectangle">
            <a:extLst>
              <a:ext uri="{FF2B5EF4-FFF2-40B4-BE49-F238E27FC236}">
                <a16:creationId xmlns:a16="http://schemas.microsoft.com/office/drawing/2014/main" id="{1EB40A4D-DC2C-00FD-D147-2D82092A6DCB}"/>
              </a:ext>
            </a:extLst>
          </p:cNvPr>
          <p:cNvSpPr/>
          <p:nvPr/>
        </p:nvSpPr>
        <p:spPr>
          <a:xfrm>
            <a:off x="523875" y="9667875"/>
            <a:ext cx="17221200" cy="19050"/>
          </a:xfrm>
          <a:prstGeom prst="rect">
            <a:avLst/>
          </a:prstGeom>
          <a:solidFill>
            <a:srgbClr val="B9D9E5"/>
          </a:solidFill>
          <a:ln w="12700">
            <a:miter lim="400000"/>
          </a:ln>
        </p:spPr>
        <p:txBody>
          <a:bodyPr lIns="0" tIns="0" rIns="0" bIns="0"/>
          <a:lstStyle/>
          <a:p>
            <a:endParaRPr/>
          </a:p>
        </p:txBody>
      </p:sp>
      <p:grpSp>
        <p:nvGrpSpPr>
          <p:cNvPr id="4" name="Group 3">
            <a:extLst>
              <a:ext uri="{FF2B5EF4-FFF2-40B4-BE49-F238E27FC236}">
                <a16:creationId xmlns:a16="http://schemas.microsoft.com/office/drawing/2014/main" id="{FAAAE3B2-C088-51CF-36F5-F426897D800B}"/>
              </a:ext>
            </a:extLst>
          </p:cNvPr>
          <p:cNvGrpSpPr/>
          <p:nvPr/>
        </p:nvGrpSpPr>
        <p:grpSpPr>
          <a:xfrm>
            <a:off x="1313497" y="502325"/>
            <a:ext cx="15733394" cy="8860038"/>
            <a:chOff x="1313497" y="502325"/>
            <a:chExt cx="15733394" cy="8860038"/>
          </a:xfrm>
        </p:grpSpPr>
        <p:pic>
          <p:nvPicPr>
            <p:cNvPr id="22" name="ChatGPT Image Sep 2, 2026, 10_27_59 AM.png" descr="ChatGPT Image Sep 2, 2026, 10_27_59 AM.png">
              <a:extLst>
                <a:ext uri="{FF2B5EF4-FFF2-40B4-BE49-F238E27FC236}">
                  <a16:creationId xmlns:a16="http://schemas.microsoft.com/office/drawing/2014/main" id="{57EEAC09-8D41-3366-9937-A02989BEEF8A}"/>
                </a:ext>
              </a:extLst>
            </p:cNvPr>
            <p:cNvPicPr>
              <a:picLocks noChangeAspect="1"/>
            </p:cNvPicPr>
            <p:nvPr/>
          </p:nvPicPr>
          <p:blipFill>
            <a:blip r:embed="rId3"/>
            <a:stretch>
              <a:fillRect/>
            </a:stretch>
          </p:blipFill>
          <p:spPr>
            <a:xfrm>
              <a:off x="1313497" y="502325"/>
              <a:ext cx="15733394" cy="8860038"/>
            </a:xfrm>
            <a:prstGeom prst="rect">
              <a:avLst/>
            </a:prstGeom>
            <a:ln w="12700">
              <a:miter lim="400000"/>
            </a:ln>
          </p:spPr>
        </p:pic>
        <p:pic>
          <p:nvPicPr>
            <p:cNvPr id="3" name="Picture 2">
              <a:extLst>
                <a:ext uri="{FF2B5EF4-FFF2-40B4-BE49-F238E27FC236}">
                  <a16:creationId xmlns:a16="http://schemas.microsoft.com/office/drawing/2014/main" id="{F83C075C-B3DC-E826-9FFB-EC0BDF6F3E3C}"/>
                </a:ext>
              </a:extLst>
            </p:cNvPr>
            <p:cNvPicPr>
              <a:picLocks noChangeAspect="1"/>
            </p:cNvPicPr>
            <p:nvPr/>
          </p:nvPicPr>
          <p:blipFill>
            <a:blip r:embed="rId4"/>
            <a:stretch>
              <a:fillRect/>
            </a:stretch>
          </p:blipFill>
          <p:spPr>
            <a:xfrm>
              <a:off x="4156636" y="6526305"/>
              <a:ext cx="1437340" cy="1546703"/>
            </a:xfrm>
            <a:prstGeom prst="rect">
              <a:avLst/>
            </a:prstGeom>
          </p:spPr>
        </p:pic>
      </p:grpSp>
    </p:spTree>
    <p:extLst>
      <p:ext uri="{BB962C8B-B14F-4D97-AF65-F5344CB8AC3E}">
        <p14:creationId xmlns:p14="http://schemas.microsoft.com/office/powerpoint/2010/main" val="370174332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p:cNvSpPr/>
          <p:nvPr/>
        </p:nvSpPr>
        <p:spPr>
          <a:xfrm>
            <a:off x="523875" y="9667875"/>
            <a:ext cx="17221200" cy="19050"/>
          </a:xfrm>
          <a:prstGeom prst="rect">
            <a:avLst/>
          </a:prstGeom>
          <a:solidFill>
            <a:srgbClr val="B9D9E5"/>
          </a:solidFill>
          <a:ln w="12700">
            <a:miter lim="400000"/>
          </a:ln>
        </p:spPr>
        <p:txBody>
          <a:bodyPr lIns="0" tIns="0" rIns="0" bIns="0"/>
          <a:lstStyle/>
          <a:p>
            <a:endParaRPr/>
          </a:p>
        </p:txBody>
      </p:sp>
      <p:grpSp>
        <p:nvGrpSpPr>
          <p:cNvPr id="2" name="Group 1">
            <a:extLst>
              <a:ext uri="{FF2B5EF4-FFF2-40B4-BE49-F238E27FC236}">
                <a16:creationId xmlns:a16="http://schemas.microsoft.com/office/drawing/2014/main" id="{AE968DD7-E76F-26B6-8563-ECBAC6010EF6}"/>
              </a:ext>
            </a:extLst>
          </p:cNvPr>
          <p:cNvGrpSpPr/>
          <p:nvPr/>
        </p:nvGrpSpPr>
        <p:grpSpPr>
          <a:xfrm>
            <a:off x="1313497" y="502325"/>
            <a:ext cx="15733394" cy="8860038"/>
            <a:chOff x="1313497" y="502325"/>
            <a:chExt cx="15733394" cy="8860038"/>
          </a:xfrm>
        </p:grpSpPr>
        <p:pic>
          <p:nvPicPr>
            <p:cNvPr id="3" name="ChatGPT Image Sep 2, 2026, 10_27_59 AM.png" descr="ChatGPT Image Sep 2, 2026, 10_27_59 AM.png">
              <a:extLst>
                <a:ext uri="{FF2B5EF4-FFF2-40B4-BE49-F238E27FC236}">
                  <a16:creationId xmlns:a16="http://schemas.microsoft.com/office/drawing/2014/main" id="{8172CCD1-0993-A4EC-E211-0EB2CD3E6C9F}"/>
                </a:ext>
              </a:extLst>
            </p:cNvPr>
            <p:cNvPicPr>
              <a:picLocks noChangeAspect="1"/>
            </p:cNvPicPr>
            <p:nvPr/>
          </p:nvPicPr>
          <p:blipFill>
            <a:blip r:embed="rId3"/>
            <a:stretch>
              <a:fillRect/>
            </a:stretch>
          </p:blipFill>
          <p:spPr>
            <a:xfrm>
              <a:off x="1313497" y="502325"/>
              <a:ext cx="15733394" cy="8860038"/>
            </a:xfrm>
            <a:prstGeom prst="rect">
              <a:avLst/>
            </a:prstGeom>
            <a:ln w="12700">
              <a:miter lim="400000"/>
            </a:ln>
          </p:spPr>
        </p:pic>
        <p:pic>
          <p:nvPicPr>
            <p:cNvPr id="4" name="Picture 3">
              <a:extLst>
                <a:ext uri="{FF2B5EF4-FFF2-40B4-BE49-F238E27FC236}">
                  <a16:creationId xmlns:a16="http://schemas.microsoft.com/office/drawing/2014/main" id="{45FC0332-B521-4D21-92AB-562C8A131CA7}"/>
                </a:ext>
              </a:extLst>
            </p:cNvPr>
            <p:cNvPicPr>
              <a:picLocks noChangeAspect="1"/>
            </p:cNvPicPr>
            <p:nvPr/>
          </p:nvPicPr>
          <p:blipFill>
            <a:blip r:embed="rId4"/>
            <a:stretch>
              <a:fillRect/>
            </a:stretch>
          </p:blipFill>
          <p:spPr>
            <a:xfrm>
              <a:off x="4156636" y="6526305"/>
              <a:ext cx="1437340" cy="1546703"/>
            </a:xfrm>
            <a:prstGeom prst="rect">
              <a:avLst/>
            </a:prstGeom>
          </p:spPr>
        </p:pic>
      </p:gr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 name="image.png" descr="image.png"/>
          <p:cNvPicPr>
            <a:picLocks noChangeAspect="1"/>
          </p:cNvPicPr>
          <p:nvPr/>
        </p:nvPicPr>
        <p:blipFill>
          <a:blip r:embed="rId3"/>
          <a:stretch>
            <a:fillRect/>
          </a:stretch>
        </p:blipFill>
        <p:spPr>
          <a:xfrm>
            <a:off x="0" y="1479"/>
            <a:ext cx="18288000" cy="1225768"/>
          </a:xfrm>
          <a:prstGeom prst="rect">
            <a:avLst/>
          </a:prstGeom>
          <a:ln w="12700">
            <a:miter lim="400000"/>
          </a:ln>
        </p:spPr>
      </p:pic>
      <p:sp>
        <p:nvSpPr>
          <p:cNvPr id="131" name="FIVE KEY PRINCIPLES"/>
          <p:cNvSpPr txBox="1"/>
          <p:nvPr/>
        </p:nvSpPr>
        <p:spPr>
          <a:xfrm>
            <a:off x="541019" y="1533525"/>
            <a:ext cx="17148812" cy="5493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a:solidFill>
                  <a:srgbClr val="073B6A"/>
                </a:solidFill>
              </a:defRPr>
            </a:lvl1pPr>
          </a:lstStyle>
          <a:p>
            <a:r>
              <a:t>FIVE KEY PRINCIPLES</a:t>
            </a:r>
          </a:p>
        </p:txBody>
      </p:sp>
      <p:sp>
        <p:nvSpPr>
          <p:cNvPr id="132" name="Rectangle"/>
          <p:cNvSpPr/>
          <p:nvPr/>
        </p:nvSpPr>
        <p:spPr>
          <a:xfrm>
            <a:off x="523875" y="2276475"/>
            <a:ext cx="17221200" cy="28575"/>
          </a:xfrm>
          <a:prstGeom prst="rect">
            <a:avLst/>
          </a:prstGeom>
          <a:solidFill>
            <a:srgbClr val="008D98"/>
          </a:solidFill>
          <a:ln w="12700">
            <a:miter lim="400000"/>
          </a:ln>
        </p:spPr>
        <p:txBody>
          <a:bodyPr lIns="0" tIns="0" rIns="0" bIns="0"/>
          <a:lstStyle/>
          <a:p>
            <a:endParaRPr/>
          </a:p>
        </p:txBody>
      </p:sp>
      <p:sp>
        <p:nvSpPr>
          <p:cNvPr id="133" name="PRINCIPLES FROM THE ROADMAP"/>
          <p:cNvSpPr txBox="1"/>
          <p:nvPr/>
        </p:nvSpPr>
        <p:spPr>
          <a:xfrm>
            <a:off x="569594" y="2571750"/>
            <a:ext cx="10386062"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8D98"/>
                </a:solidFill>
              </a:defRPr>
            </a:lvl1pPr>
          </a:lstStyle>
          <a:p>
            <a:r>
              <a:t>PRINCIPLES FROM THE ROADMAP</a:t>
            </a:r>
          </a:p>
        </p:txBody>
      </p:sp>
      <p:pic>
        <p:nvPicPr>
          <p:cNvPr id="135" name="image27.png" descr="image27.png"/>
          <p:cNvPicPr>
            <a:picLocks noChangeAspect="1"/>
          </p:cNvPicPr>
          <p:nvPr/>
        </p:nvPicPr>
        <p:blipFill>
          <a:blip r:embed="rId4"/>
          <a:stretch>
            <a:fillRect/>
          </a:stretch>
        </p:blipFill>
        <p:spPr>
          <a:xfrm>
            <a:off x="2071515" y="3663271"/>
            <a:ext cx="14144970" cy="4593713"/>
          </a:xfrm>
          <a:prstGeom prst="rect">
            <a:avLst/>
          </a:prstGeom>
          <a:ln w="12700">
            <a:miter lim="400000"/>
          </a:ln>
        </p:spPr>
      </p:pic>
      <p:sp>
        <p:nvSpPr>
          <p:cNvPr id="136" name="Rectangle"/>
          <p:cNvSpPr/>
          <p:nvPr/>
        </p:nvSpPr>
        <p:spPr>
          <a:xfrm>
            <a:off x="523875" y="9667875"/>
            <a:ext cx="17221200" cy="19050"/>
          </a:xfrm>
          <a:prstGeom prst="rect">
            <a:avLst/>
          </a:prstGeom>
          <a:solidFill>
            <a:srgbClr val="B9D9E5"/>
          </a:solidFill>
          <a:ln w="12700">
            <a:miter lim="400000"/>
          </a:ln>
        </p:spPr>
        <p:txBody>
          <a:bodyPr lIns="0" tIns="0" rIns="0" bIns="0"/>
          <a:lstStyle/>
          <a:p>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image.png" descr="image.png"/>
          <p:cNvPicPr>
            <a:picLocks noChangeAspect="1"/>
          </p:cNvPicPr>
          <p:nvPr/>
        </p:nvPicPr>
        <p:blipFill>
          <a:blip r:embed="rId3"/>
          <a:stretch>
            <a:fillRect/>
          </a:stretch>
        </p:blipFill>
        <p:spPr>
          <a:xfrm>
            <a:off x="0" y="1479"/>
            <a:ext cx="18288000" cy="1225768"/>
          </a:xfrm>
          <a:prstGeom prst="rect">
            <a:avLst/>
          </a:prstGeom>
          <a:ln w="12700">
            <a:miter lim="400000"/>
          </a:ln>
        </p:spPr>
      </p:pic>
      <p:sp>
        <p:nvSpPr>
          <p:cNvPr id="27" name="1  IDENTIFY A BUILDING"/>
          <p:cNvSpPr txBox="1"/>
          <p:nvPr/>
        </p:nvSpPr>
        <p:spPr>
          <a:xfrm>
            <a:off x="541019" y="1533525"/>
            <a:ext cx="17148812" cy="5493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a:solidFill>
                  <a:srgbClr val="073B6A"/>
                </a:solidFill>
              </a:defRPr>
            </a:lvl1pPr>
          </a:lstStyle>
          <a:p>
            <a:r>
              <a:t>1  IDENTIFY A BUILDING</a:t>
            </a:r>
          </a:p>
        </p:txBody>
      </p:sp>
      <p:sp>
        <p:nvSpPr>
          <p:cNvPr id="28" name="Rectangle"/>
          <p:cNvSpPr/>
          <p:nvPr/>
        </p:nvSpPr>
        <p:spPr>
          <a:xfrm>
            <a:off x="523875" y="2276475"/>
            <a:ext cx="17221200" cy="28575"/>
          </a:xfrm>
          <a:prstGeom prst="rect">
            <a:avLst/>
          </a:prstGeom>
          <a:solidFill>
            <a:srgbClr val="008D98"/>
          </a:solidFill>
          <a:ln w="12700">
            <a:miter lim="400000"/>
          </a:ln>
        </p:spPr>
        <p:txBody>
          <a:bodyPr lIns="0" tIns="0" rIns="0" bIns="0"/>
          <a:lstStyle/>
          <a:p>
            <a:endParaRPr/>
          </a:p>
        </p:txBody>
      </p:sp>
      <p:sp>
        <p:nvSpPr>
          <p:cNvPr id="29" name="DEFINE THE STARTING POINT"/>
          <p:cNvSpPr txBox="1"/>
          <p:nvPr/>
        </p:nvSpPr>
        <p:spPr>
          <a:xfrm>
            <a:off x="569594" y="7743825"/>
            <a:ext cx="4956811"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8D98"/>
                </a:solidFill>
              </a:defRPr>
            </a:lvl1pPr>
          </a:lstStyle>
          <a:p>
            <a:r>
              <a:t>DEFINE THE STARTING POINT</a:t>
            </a:r>
          </a:p>
        </p:txBody>
      </p:sp>
      <p:sp>
        <p:nvSpPr>
          <p:cNvPr id="30" name="Identify the place, its purpose,…"/>
          <p:cNvSpPr txBox="1"/>
          <p:nvPr/>
        </p:nvSpPr>
        <p:spPr>
          <a:xfrm>
            <a:off x="569594" y="8258175"/>
            <a:ext cx="4956811" cy="6929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100">
                <a:solidFill>
                  <a:srgbClr val="073B6A"/>
                </a:solidFill>
              </a:defRPr>
            </a:pPr>
            <a:r>
              <a:t>Identify the place, its purpose,</a:t>
            </a:r>
          </a:p>
          <a:p>
            <a:pPr>
              <a:defRPr sz="2100">
                <a:solidFill>
                  <a:srgbClr val="073B6A"/>
                </a:solidFill>
              </a:defRPr>
            </a:pPr>
            <a:r>
              <a:t>its owners, and its goals.</a:t>
            </a:r>
          </a:p>
        </p:txBody>
      </p:sp>
      <p:pic>
        <p:nvPicPr>
          <p:cNvPr id="31" name="image3.png" descr="image3.png"/>
          <p:cNvPicPr>
            <a:picLocks noChangeAspect="1"/>
          </p:cNvPicPr>
          <p:nvPr/>
        </p:nvPicPr>
        <p:blipFill>
          <a:blip r:embed="rId4"/>
          <a:stretch>
            <a:fillRect/>
          </a:stretch>
        </p:blipFill>
        <p:spPr>
          <a:xfrm>
            <a:off x="6701893" y="2505075"/>
            <a:ext cx="10551590" cy="7038975"/>
          </a:xfrm>
          <a:prstGeom prst="rect">
            <a:avLst/>
          </a:prstGeom>
          <a:ln w="12700">
            <a:miter lim="400000"/>
          </a:ln>
        </p:spPr>
      </p:pic>
      <p:sp>
        <p:nvSpPr>
          <p:cNvPr id="32" name="Rectangle"/>
          <p:cNvSpPr/>
          <p:nvPr/>
        </p:nvSpPr>
        <p:spPr>
          <a:xfrm>
            <a:off x="523875" y="9667875"/>
            <a:ext cx="17221200" cy="19050"/>
          </a:xfrm>
          <a:prstGeom prst="rect">
            <a:avLst/>
          </a:prstGeom>
          <a:solidFill>
            <a:srgbClr val="B9D9E5"/>
          </a:solidFill>
          <a:ln w="12700">
            <a:miter lim="400000"/>
          </a:ln>
        </p:spPr>
        <p:txBody>
          <a:bodyPr lIns="0" tIns="0" rIns="0" bIns="0"/>
          <a:lstStyle/>
          <a:p>
            <a:endParaRPr/>
          </a:p>
        </p:txBody>
      </p:sp>
      <p:pic>
        <p:nvPicPr>
          <p:cNvPr id="35" name="ChatGPT Image Sep 2, 2026, 10_27_59 AM.png" descr="ChatGPT Image Sep 2, 2026, 10_27_59 AM.png"/>
          <p:cNvPicPr>
            <a:picLocks noChangeAspect="1"/>
          </p:cNvPicPr>
          <p:nvPr/>
        </p:nvPicPr>
        <p:blipFill>
          <a:blip r:embed="rId5"/>
          <a:stretch>
            <a:fillRect/>
          </a:stretch>
        </p:blipFill>
        <p:spPr>
          <a:xfrm>
            <a:off x="365924" y="2505075"/>
            <a:ext cx="4347931" cy="2448476"/>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image.png" descr="image.png"/>
          <p:cNvPicPr>
            <a:picLocks noChangeAspect="1"/>
          </p:cNvPicPr>
          <p:nvPr/>
        </p:nvPicPr>
        <p:blipFill>
          <a:blip r:embed="rId3"/>
          <a:stretch>
            <a:fillRect/>
          </a:stretch>
        </p:blipFill>
        <p:spPr>
          <a:xfrm>
            <a:off x="0" y="1479"/>
            <a:ext cx="18288000" cy="1225768"/>
          </a:xfrm>
          <a:prstGeom prst="rect">
            <a:avLst/>
          </a:prstGeom>
          <a:ln w="12700">
            <a:miter lim="400000"/>
          </a:ln>
        </p:spPr>
      </p:pic>
      <p:sp>
        <p:nvSpPr>
          <p:cNvPr id="40" name="2  GATHER THE ARTIFACTS"/>
          <p:cNvSpPr txBox="1"/>
          <p:nvPr/>
        </p:nvSpPr>
        <p:spPr>
          <a:xfrm>
            <a:off x="541019" y="1533525"/>
            <a:ext cx="17148812" cy="5493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a:solidFill>
                  <a:srgbClr val="073B6A"/>
                </a:solidFill>
              </a:defRPr>
            </a:lvl1pPr>
          </a:lstStyle>
          <a:p>
            <a:r>
              <a:t>2  GATHER THE ARTIFACTS</a:t>
            </a:r>
          </a:p>
        </p:txBody>
      </p:sp>
      <p:sp>
        <p:nvSpPr>
          <p:cNvPr id="41" name="Rectangle"/>
          <p:cNvSpPr/>
          <p:nvPr/>
        </p:nvSpPr>
        <p:spPr>
          <a:xfrm>
            <a:off x="523875" y="2276475"/>
            <a:ext cx="17221200" cy="28575"/>
          </a:xfrm>
          <a:prstGeom prst="rect">
            <a:avLst/>
          </a:prstGeom>
          <a:solidFill>
            <a:srgbClr val="008D98"/>
          </a:solidFill>
          <a:ln w="12700">
            <a:miter lim="400000"/>
          </a:ln>
        </p:spPr>
        <p:txBody>
          <a:bodyPr lIns="0" tIns="0" rIns="0" bIns="0"/>
          <a:lstStyle/>
          <a:p>
            <a:endParaRPr/>
          </a:p>
        </p:txBody>
      </p:sp>
      <p:sp>
        <p:nvSpPr>
          <p:cNvPr id="42" name="BUILD THE EVIDENCE BASE"/>
          <p:cNvSpPr txBox="1"/>
          <p:nvPr/>
        </p:nvSpPr>
        <p:spPr>
          <a:xfrm>
            <a:off x="569594" y="7743825"/>
            <a:ext cx="4956812"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8D98"/>
                </a:solidFill>
              </a:defRPr>
            </a:lvl1pPr>
          </a:lstStyle>
          <a:p>
            <a:r>
              <a:t>BUILD THE EVIDENCE BASE</a:t>
            </a:r>
          </a:p>
        </p:txBody>
      </p:sp>
      <p:sp>
        <p:nvSpPr>
          <p:cNvPr id="43" name="Bring drawings, records, data,…"/>
          <p:cNvSpPr txBox="1"/>
          <p:nvPr/>
        </p:nvSpPr>
        <p:spPr>
          <a:xfrm>
            <a:off x="569594" y="8258175"/>
            <a:ext cx="4956812" cy="6929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100">
                <a:solidFill>
                  <a:srgbClr val="073B6A"/>
                </a:solidFill>
              </a:defRPr>
            </a:pPr>
            <a:r>
              <a:t>Bring drawings, records, data,</a:t>
            </a:r>
          </a:p>
          <a:p>
            <a:pPr>
              <a:defRPr sz="2100">
                <a:solidFill>
                  <a:srgbClr val="073B6A"/>
                </a:solidFill>
              </a:defRPr>
            </a:pPr>
            <a:r>
              <a:t>and observations together.</a:t>
            </a:r>
          </a:p>
        </p:txBody>
      </p:sp>
      <p:pic>
        <p:nvPicPr>
          <p:cNvPr id="44" name="image6.png" descr="image6.png"/>
          <p:cNvPicPr>
            <a:picLocks noChangeAspect="1"/>
          </p:cNvPicPr>
          <p:nvPr/>
        </p:nvPicPr>
        <p:blipFill>
          <a:blip r:embed="rId4"/>
          <a:stretch>
            <a:fillRect/>
          </a:stretch>
        </p:blipFill>
        <p:spPr>
          <a:xfrm>
            <a:off x="6698456" y="2505075"/>
            <a:ext cx="10558464" cy="7038975"/>
          </a:xfrm>
          <a:prstGeom prst="rect">
            <a:avLst/>
          </a:prstGeom>
          <a:ln w="12700">
            <a:miter lim="400000"/>
          </a:ln>
        </p:spPr>
      </p:pic>
      <p:sp>
        <p:nvSpPr>
          <p:cNvPr id="45" name="Rectangle"/>
          <p:cNvSpPr/>
          <p:nvPr/>
        </p:nvSpPr>
        <p:spPr>
          <a:xfrm>
            <a:off x="523875" y="9667875"/>
            <a:ext cx="17221200" cy="19050"/>
          </a:xfrm>
          <a:prstGeom prst="rect">
            <a:avLst/>
          </a:prstGeom>
          <a:solidFill>
            <a:srgbClr val="B9D9E5"/>
          </a:solidFill>
          <a:ln w="12700">
            <a:miter lim="400000"/>
          </a:ln>
        </p:spPr>
        <p:txBody>
          <a:bodyPr lIns="0" tIns="0" rIns="0" bIns="0"/>
          <a:lstStyle/>
          <a:p>
            <a:endParaRPr/>
          </a:p>
        </p:txBody>
      </p:sp>
      <p:pic>
        <p:nvPicPr>
          <p:cNvPr id="48" name="ChatGPT Image Sep 2, 2026, 10_27_59 AM.png" descr="ChatGPT Image Sep 2, 2026, 10_27_59 AM.png"/>
          <p:cNvPicPr>
            <a:picLocks noChangeAspect="1"/>
          </p:cNvPicPr>
          <p:nvPr/>
        </p:nvPicPr>
        <p:blipFill>
          <a:blip r:embed="rId5"/>
          <a:stretch>
            <a:fillRect/>
          </a:stretch>
        </p:blipFill>
        <p:spPr>
          <a:xfrm>
            <a:off x="365924" y="2505075"/>
            <a:ext cx="4347931" cy="2448476"/>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NECT WITH PURPOSE">
            <a:extLst>
              <a:ext uri="{FF2B5EF4-FFF2-40B4-BE49-F238E27FC236}">
                <a16:creationId xmlns:a16="http://schemas.microsoft.com/office/drawing/2014/main" id="{40170D57-8940-6086-58B4-AADE018002A1}"/>
              </a:ext>
            </a:extLst>
          </p:cNvPr>
          <p:cNvSpPr txBox="1"/>
          <p:nvPr/>
        </p:nvSpPr>
        <p:spPr>
          <a:xfrm>
            <a:off x="569594" y="7743825"/>
            <a:ext cx="4956812"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8D98"/>
                </a:solidFill>
              </a:defRPr>
            </a:lvl1pPr>
          </a:lstStyle>
          <a:p>
            <a:r>
              <a:rPr lang="en-US" dirty="0"/>
              <a:t>C4SB WORKING GROUP(S)</a:t>
            </a:r>
            <a:endParaRPr dirty="0"/>
          </a:p>
        </p:txBody>
      </p:sp>
      <p:sp>
        <p:nvSpPr>
          <p:cNvPr id="5" name="TextBox 4">
            <a:extLst>
              <a:ext uri="{FF2B5EF4-FFF2-40B4-BE49-F238E27FC236}">
                <a16:creationId xmlns:a16="http://schemas.microsoft.com/office/drawing/2014/main" id="{81AF85DF-CEFF-A965-4A00-B9626C05D3D2}"/>
              </a:ext>
            </a:extLst>
          </p:cNvPr>
          <p:cNvSpPr txBox="1"/>
          <p:nvPr/>
        </p:nvSpPr>
        <p:spPr>
          <a:xfrm>
            <a:off x="569594" y="8113157"/>
            <a:ext cx="4347930"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1800" b="0" i="0" u="none" strike="noStrike" cap="none" spc="0" normalizeH="0" baseline="0" dirty="0">
                <a:ln>
                  <a:noFill/>
                </a:ln>
                <a:solidFill>
                  <a:srgbClr val="003165"/>
                </a:solidFill>
                <a:effectLst/>
                <a:uFillTx/>
                <a:latin typeface="Calibri"/>
                <a:ea typeface="Calibri"/>
                <a:cs typeface="Calibri"/>
                <a:sym typeface="Calibri"/>
              </a:rPr>
              <a:t>DIGITAL BUILDING PROFILE  Working Group – Collecting and publishing standards for a digital survey of a building or portfolio.</a:t>
            </a:r>
          </a:p>
        </p:txBody>
      </p:sp>
      <p:pic>
        <p:nvPicPr>
          <p:cNvPr id="52" name="image.png" descr="image.png"/>
          <p:cNvPicPr>
            <a:picLocks noChangeAspect="1"/>
          </p:cNvPicPr>
          <p:nvPr/>
        </p:nvPicPr>
        <p:blipFill>
          <a:blip r:embed="rId3"/>
          <a:stretch>
            <a:fillRect/>
          </a:stretch>
        </p:blipFill>
        <p:spPr>
          <a:xfrm>
            <a:off x="0" y="1479"/>
            <a:ext cx="18288000" cy="1225768"/>
          </a:xfrm>
          <a:prstGeom prst="rect">
            <a:avLst/>
          </a:prstGeom>
          <a:ln w="12700">
            <a:miter lim="400000"/>
          </a:ln>
        </p:spPr>
      </p:pic>
      <p:sp>
        <p:nvSpPr>
          <p:cNvPr id="53" name="3  CREATE THE DIGITAL BUILDING PROFILE"/>
          <p:cNvSpPr txBox="1"/>
          <p:nvPr/>
        </p:nvSpPr>
        <p:spPr>
          <a:xfrm>
            <a:off x="541019" y="1533525"/>
            <a:ext cx="17148812" cy="5493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a:solidFill>
                  <a:srgbClr val="073B6A"/>
                </a:solidFill>
              </a:defRPr>
            </a:lvl1pPr>
          </a:lstStyle>
          <a:p>
            <a:r>
              <a:t>3  CREATE THE DIGITAL BUILDING PROFILE</a:t>
            </a:r>
          </a:p>
        </p:txBody>
      </p:sp>
      <p:sp>
        <p:nvSpPr>
          <p:cNvPr id="54" name="Rectangle"/>
          <p:cNvSpPr/>
          <p:nvPr/>
        </p:nvSpPr>
        <p:spPr>
          <a:xfrm>
            <a:off x="523875" y="2276475"/>
            <a:ext cx="17221200" cy="28575"/>
          </a:xfrm>
          <a:prstGeom prst="rect">
            <a:avLst/>
          </a:prstGeom>
          <a:solidFill>
            <a:srgbClr val="008D98"/>
          </a:solidFill>
          <a:ln w="12700">
            <a:miter lim="400000"/>
          </a:ln>
        </p:spPr>
        <p:txBody>
          <a:bodyPr lIns="0" tIns="0" rIns="0" bIns="0"/>
          <a:lstStyle/>
          <a:p>
            <a:endParaRPr/>
          </a:p>
        </p:txBody>
      </p:sp>
      <p:sp>
        <p:nvSpPr>
          <p:cNvPr id="55" name="MAP WHAT CAN CONNECT"/>
          <p:cNvSpPr txBox="1"/>
          <p:nvPr/>
        </p:nvSpPr>
        <p:spPr>
          <a:xfrm>
            <a:off x="569594" y="6219827"/>
            <a:ext cx="4956812"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8D98"/>
                </a:solidFill>
              </a:defRPr>
            </a:lvl1pPr>
          </a:lstStyle>
          <a:p>
            <a:r>
              <a:rPr dirty="0"/>
              <a:t>MAP WHAT CAN CONNECT</a:t>
            </a:r>
          </a:p>
        </p:txBody>
      </p:sp>
      <p:sp>
        <p:nvSpPr>
          <p:cNvPr id="56" name="Identify physical systems, digital…"/>
          <p:cNvSpPr txBox="1"/>
          <p:nvPr/>
        </p:nvSpPr>
        <p:spPr>
          <a:xfrm>
            <a:off x="569594" y="6734177"/>
            <a:ext cx="4956812" cy="6929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100">
                <a:solidFill>
                  <a:srgbClr val="073B6A"/>
                </a:solidFill>
              </a:defRPr>
            </a:pPr>
            <a:r>
              <a:t>Identify physical systems, digital</a:t>
            </a:r>
          </a:p>
          <a:p>
            <a:pPr>
              <a:defRPr sz="2100">
                <a:solidFill>
                  <a:srgbClr val="073B6A"/>
                </a:solidFill>
              </a:defRPr>
            </a:pPr>
            <a:r>
              <a:t>interfaces, and access requirements.</a:t>
            </a:r>
          </a:p>
        </p:txBody>
      </p:sp>
      <p:sp>
        <p:nvSpPr>
          <p:cNvPr id="58" name="Rectangle"/>
          <p:cNvSpPr/>
          <p:nvPr/>
        </p:nvSpPr>
        <p:spPr>
          <a:xfrm>
            <a:off x="523875" y="9667875"/>
            <a:ext cx="17221200" cy="19050"/>
          </a:xfrm>
          <a:prstGeom prst="rect">
            <a:avLst/>
          </a:prstGeom>
          <a:solidFill>
            <a:srgbClr val="B9D9E5"/>
          </a:solidFill>
          <a:ln w="12700">
            <a:miter lim="400000"/>
          </a:ln>
        </p:spPr>
        <p:txBody>
          <a:bodyPr lIns="0" tIns="0" rIns="0" bIns="0"/>
          <a:lstStyle/>
          <a:p>
            <a:endParaRPr/>
          </a:p>
        </p:txBody>
      </p:sp>
      <p:pic>
        <p:nvPicPr>
          <p:cNvPr id="61" name="ChatGPT Image Sep 2, 2026, 10_27_59 AM.png" descr="ChatGPT Image Sep 2, 2026, 10_27_59 AM.png"/>
          <p:cNvPicPr>
            <a:picLocks noChangeAspect="1"/>
          </p:cNvPicPr>
          <p:nvPr/>
        </p:nvPicPr>
        <p:blipFill>
          <a:blip r:embed="rId4"/>
          <a:stretch>
            <a:fillRect/>
          </a:stretch>
        </p:blipFill>
        <p:spPr>
          <a:xfrm>
            <a:off x="365924" y="2505075"/>
            <a:ext cx="4347931" cy="2448476"/>
          </a:xfrm>
          <a:prstGeom prst="rect">
            <a:avLst/>
          </a:prstGeom>
          <a:ln w="12700">
            <a:miter lim="400000"/>
          </a:ln>
        </p:spPr>
      </p:pic>
      <p:grpSp>
        <p:nvGrpSpPr>
          <p:cNvPr id="3" name="Group 2">
            <a:extLst>
              <a:ext uri="{FF2B5EF4-FFF2-40B4-BE49-F238E27FC236}">
                <a16:creationId xmlns:a16="http://schemas.microsoft.com/office/drawing/2014/main" id="{D32B358A-428F-3866-DFD2-E2E27FCFB6CD}"/>
              </a:ext>
            </a:extLst>
          </p:cNvPr>
          <p:cNvGrpSpPr/>
          <p:nvPr/>
        </p:nvGrpSpPr>
        <p:grpSpPr>
          <a:xfrm>
            <a:off x="6641035" y="2745599"/>
            <a:ext cx="10551590" cy="6563916"/>
            <a:chOff x="6641035" y="2745599"/>
            <a:chExt cx="10551590" cy="6563916"/>
          </a:xfrm>
        </p:grpSpPr>
        <p:pic>
          <p:nvPicPr>
            <p:cNvPr id="57" name="image9.png" descr="image9.png"/>
            <p:cNvPicPr>
              <a:picLocks noChangeAspect="1"/>
            </p:cNvPicPr>
            <p:nvPr/>
          </p:nvPicPr>
          <p:blipFill>
            <a:blip r:embed="rId5"/>
            <a:stretch>
              <a:fillRect/>
            </a:stretch>
          </p:blipFill>
          <p:spPr>
            <a:xfrm>
              <a:off x="6641035" y="2745599"/>
              <a:ext cx="10551590" cy="6563916"/>
            </a:xfrm>
            <a:prstGeom prst="rect">
              <a:avLst/>
            </a:prstGeom>
            <a:ln w="12700">
              <a:miter lim="400000"/>
            </a:ln>
          </p:spPr>
        </p:pic>
        <p:sp>
          <p:nvSpPr>
            <p:cNvPr id="2" name="Rectangle 1">
              <a:extLst>
                <a:ext uri="{FF2B5EF4-FFF2-40B4-BE49-F238E27FC236}">
                  <a16:creationId xmlns:a16="http://schemas.microsoft.com/office/drawing/2014/main" id="{FDB618A5-1798-D0B3-F421-F3AA13ED55DF}"/>
                </a:ext>
              </a:extLst>
            </p:cNvPr>
            <p:cNvSpPr/>
            <p:nvPr/>
          </p:nvSpPr>
          <p:spPr>
            <a:xfrm rot="60000">
              <a:off x="14441492" y="5518083"/>
              <a:ext cx="1789043" cy="369332"/>
            </a:xfrm>
            <a:prstGeom prst="rect">
              <a:avLst/>
            </a:prstGeom>
            <a:solidFill>
              <a:srgbClr val="FFFFFF"/>
            </a:solidFill>
            <a:ln w="1905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endParaRPr lang="en-US" sz="600" b="1" dirty="0">
                <a:solidFill>
                  <a:srgbClr val="003165"/>
                </a:solidFill>
                <a:latin typeface="Helvetica" pitchFamily="2" charset="0"/>
              </a:endParaRPr>
            </a:p>
            <a:p>
              <a:pPr marL="0" marR="0" indent="0" algn="ctr" defTabSz="914400" rtl="0" fontAlgn="auto" latinLnBrk="0" hangingPunct="0">
                <a:lnSpc>
                  <a:spcPct val="100000"/>
                </a:lnSpc>
                <a:spcBef>
                  <a:spcPts val="0"/>
                </a:spcBef>
                <a:spcAft>
                  <a:spcPts val="0"/>
                </a:spcAft>
                <a:buClrTx/>
                <a:buSzTx/>
                <a:buFontTx/>
                <a:buNone/>
                <a:tabLst/>
              </a:pPr>
              <a:r>
                <a:rPr kumimoji="0" lang="en-US" sz="1000" b="1" u="none" strike="noStrike" cap="none" spc="0" normalizeH="0" baseline="0" dirty="0">
                  <a:ln>
                    <a:noFill/>
                  </a:ln>
                  <a:solidFill>
                    <a:srgbClr val="003165"/>
                  </a:solidFill>
                  <a:effectLst/>
                  <a:uFillTx/>
                  <a:latin typeface="Helvetica" pitchFamily="2" charset="0"/>
                  <a:sym typeface="Calibri"/>
                </a:rPr>
                <a:t>DIGITAL BUILDING PROFILE</a:t>
              </a:r>
              <a:endParaRPr lang="en-US" sz="600" b="1" dirty="0">
                <a:solidFill>
                  <a:srgbClr val="003165"/>
                </a:solidFill>
                <a:latin typeface="Helvetica" pitchFamily="2" charset="0"/>
              </a:endParaRPr>
            </a:p>
            <a:p>
              <a:pPr marL="0" marR="0" indent="0" algn="ctr" defTabSz="914400" rtl="0" fontAlgn="auto" latinLnBrk="0" hangingPunct="0">
                <a:lnSpc>
                  <a:spcPct val="100000"/>
                </a:lnSpc>
                <a:spcBef>
                  <a:spcPts val="0"/>
                </a:spcBef>
                <a:spcAft>
                  <a:spcPts val="0"/>
                </a:spcAft>
                <a:buClrTx/>
                <a:buSzTx/>
                <a:buFontTx/>
                <a:buNone/>
                <a:tabLst/>
              </a:pPr>
              <a:endParaRPr lang="en-US" sz="800" b="1" dirty="0">
                <a:solidFill>
                  <a:srgbClr val="003165"/>
                </a:solidFill>
                <a:latin typeface="Helvetica" pitchFamily="2" charset="0"/>
              </a:endParaRPr>
            </a:p>
          </p:txBody>
        </p:sp>
      </p:gr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NECT WITH PURPOSE">
            <a:extLst>
              <a:ext uri="{FF2B5EF4-FFF2-40B4-BE49-F238E27FC236}">
                <a16:creationId xmlns:a16="http://schemas.microsoft.com/office/drawing/2014/main" id="{200C441A-8AB3-80AA-0BB6-02DEFC542585}"/>
              </a:ext>
            </a:extLst>
          </p:cNvPr>
          <p:cNvSpPr txBox="1"/>
          <p:nvPr/>
        </p:nvSpPr>
        <p:spPr>
          <a:xfrm>
            <a:off x="569594" y="7743825"/>
            <a:ext cx="4956812"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8D98"/>
                </a:solidFill>
              </a:defRPr>
            </a:lvl1pPr>
          </a:lstStyle>
          <a:p>
            <a:r>
              <a:rPr lang="en-US" dirty="0"/>
              <a:t>C4SB WORKING GROUP(S)</a:t>
            </a:r>
          </a:p>
        </p:txBody>
      </p:sp>
      <p:sp>
        <p:nvSpPr>
          <p:cNvPr id="3" name="TextBox 2">
            <a:extLst>
              <a:ext uri="{FF2B5EF4-FFF2-40B4-BE49-F238E27FC236}">
                <a16:creationId xmlns:a16="http://schemas.microsoft.com/office/drawing/2014/main" id="{4747DF86-CDCC-7DE6-37BC-800BC6221067}"/>
              </a:ext>
            </a:extLst>
          </p:cNvPr>
          <p:cNvSpPr txBox="1"/>
          <p:nvPr/>
        </p:nvSpPr>
        <p:spPr>
          <a:xfrm>
            <a:off x="569594" y="8113157"/>
            <a:ext cx="4285130" cy="8309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1800" b="0" i="0" u="none" strike="noStrike" cap="none" spc="0" normalizeH="0" baseline="0" dirty="0">
                <a:ln>
                  <a:noFill/>
                </a:ln>
                <a:solidFill>
                  <a:srgbClr val="003165"/>
                </a:solidFill>
                <a:effectLst/>
                <a:uFillTx/>
                <a:latin typeface="Calibri"/>
                <a:ea typeface="Calibri"/>
                <a:cs typeface="Calibri"/>
                <a:sym typeface="Calibri"/>
              </a:rPr>
              <a:t>TXO – Total “X” of Ownership model for a building or portfolio.  Solving for whatever “X” </a:t>
            </a:r>
            <a:r>
              <a:rPr lang="en-US" dirty="0">
                <a:solidFill>
                  <a:srgbClr val="003165"/>
                </a:solidFill>
              </a:rPr>
              <a:t>helps answer the question at hand.</a:t>
            </a:r>
            <a:endParaRPr kumimoji="0" lang="en-US" sz="1800" b="0" i="0" u="none" strike="noStrike" cap="none" spc="0" normalizeH="0" baseline="0" dirty="0">
              <a:ln>
                <a:noFill/>
              </a:ln>
              <a:solidFill>
                <a:srgbClr val="003165"/>
              </a:solidFill>
              <a:effectLst/>
              <a:uFillTx/>
              <a:latin typeface="Calibri"/>
              <a:ea typeface="Calibri"/>
              <a:cs typeface="Calibri"/>
              <a:sym typeface="Calibri"/>
            </a:endParaRPr>
          </a:p>
        </p:txBody>
      </p:sp>
      <p:pic>
        <p:nvPicPr>
          <p:cNvPr id="65" name="image.png" descr="image.png"/>
          <p:cNvPicPr>
            <a:picLocks noChangeAspect="1"/>
          </p:cNvPicPr>
          <p:nvPr/>
        </p:nvPicPr>
        <p:blipFill>
          <a:blip r:embed="rId3"/>
          <a:stretch>
            <a:fillRect/>
          </a:stretch>
        </p:blipFill>
        <p:spPr>
          <a:xfrm>
            <a:off x="0" y="1479"/>
            <a:ext cx="18288000" cy="1225768"/>
          </a:xfrm>
          <a:prstGeom prst="rect">
            <a:avLst/>
          </a:prstGeom>
          <a:ln w="12700">
            <a:miter lim="400000"/>
          </a:ln>
        </p:spPr>
      </p:pic>
      <p:sp>
        <p:nvSpPr>
          <p:cNvPr id="66" name="4  MODEL INITIAL TCO POSSIBILITIES"/>
          <p:cNvSpPr txBox="1"/>
          <p:nvPr/>
        </p:nvSpPr>
        <p:spPr>
          <a:xfrm>
            <a:off x="541019" y="1533525"/>
            <a:ext cx="17148812" cy="5493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a:solidFill>
                  <a:srgbClr val="073B6A"/>
                </a:solidFill>
              </a:defRPr>
            </a:lvl1pPr>
          </a:lstStyle>
          <a:p>
            <a:r>
              <a:rPr dirty="0"/>
              <a:t>4  MODEL INITIAL TCO POSSIBILITIES</a:t>
            </a:r>
          </a:p>
        </p:txBody>
      </p:sp>
      <p:sp>
        <p:nvSpPr>
          <p:cNvPr id="67" name="Rectangle"/>
          <p:cNvSpPr/>
          <p:nvPr/>
        </p:nvSpPr>
        <p:spPr>
          <a:xfrm>
            <a:off x="523875" y="2276475"/>
            <a:ext cx="17221200" cy="28575"/>
          </a:xfrm>
          <a:prstGeom prst="rect">
            <a:avLst/>
          </a:prstGeom>
          <a:solidFill>
            <a:srgbClr val="008D98"/>
          </a:solidFill>
          <a:ln w="12700">
            <a:miter lim="400000"/>
          </a:ln>
        </p:spPr>
        <p:txBody>
          <a:bodyPr lIns="0" tIns="0" rIns="0" bIns="0"/>
          <a:lstStyle/>
          <a:p>
            <a:endParaRPr/>
          </a:p>
        </p:txBody>
      </p:sp>
      <p:sp>
        <p:nvSpPr>
          <p:cNvPr id="68" name="ESTABLISH THE VALUE BASELINE"/>
          <p:cNvSpPr txBox="1"/>
          <p:nvPr/>
        </p:nvSpPr>
        <p:spPr>
          <a:xfrm>
            <a:off x="569594" y="6183972"/>
            <a:ext cx="4956812"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8D98"/>
                </a:solidFill>
              </a:defRPr>
            </a:lvl1pPr>
          </a:lstStyle>
          <a:p>
            <a:r>
              <a:rPr dirty="0"/>
              <a:t>ESTABLISH THE VALUE BASELINE</a:t>
            </a:r>
          </a:p>
        </p:txBody>
      </p:sp>
      <p:sp>
        <p:nvSpPr>
          <p:cNvPr id="69" name="Compare costs, savings, and…"/>
          <p:cNvSpPr txBox="1"/>
          <p:nvPr/>
        </p:nvSpPr>
        <p:spPr>
          <a:xfrm>
            <a:off x="569594" y="6698322"/>
            <a:ext cx="4956812" cy="6929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100">
                <a:solidFill>
                  <a:srgbClr val="073B6A"/>
                </a:solidFill>
              </a:defRPr>
            </a:pPr>
            <a:r>
              <a:t>Compare costs, savings, and</a:t>
            </a:r>
          </a:p>
          <a:p>
            <a:pPr>
              <a:defRPr sz="2100">
                <a:solidFill>
                  <a:srgbClr val="073B6A"/>
                </a:solidFill>
              </a:defRPr>
            </a:pPr>
            <a:r>
              <a:t>15-year lifecycle possibilities.</a:t>
            </a:r>
          </a:p>
        </p:txBody>
      </p:sp>
      <p:pic>
        <p:nvPicPr>
          <p:cNvPr id="70" name="image12.png" descr="image12.png"/>
          <p:cNvPicPr>
            <a:picLocks noChangeAspect="1"/>
          </p:cNvPicPr>
          <p:nvPr/>
        </p:nvPicPr>
        <p:blipFill>
          <a:blip r:embed="rId4"/>
          <a:stretch>
            <a:fillRect/>
          </a:stretch>
        </p:blipFill>
        <p:spPr>
          <a:xfrm>
            <a:off x="6701893" y="2505075"/>
            <a:ext cx="10551590" cy="7038975"/>
          </a:xfrm>
          <a:prstGeom prst="rect">
            <a:avLst/>
          </a:prstGeom>
          <a:ln w="12700">
            <a:miter lim="400000"/>
          </a:ln>
        </p:spPr>
      </p:pic>
      <p:sp>
        <p:nvSpPr>
          <p:cNvPr id="71" name="Rectangle"/>
          <p:cNvSpPr/>
          <p:nvPr/>
        </p:nvSpPr>
        <p:spPr>
          <a:xfrm>
            <a:off x="523875" y="9667875"/>
            <a:ext cx="17221200" cy="19050"/>
          </a:xfrm>
          <a:prstGeom prst="rect">
            <a:avLst/>
          </a:prstGeom>
          <a:solidFill>
            <a:srgbClr val="B9D9E5"/>
          </a:solidFill>
          <a:ln w="12700">
            <a:miter lim="400000"/>
          </a:ln>
        </p:spPr>
        <p:txBody>
          <a:bodyPr lIns="0" tIns="0" rIns="0" bIns="0"/>
          <a:lstStyle/>
          <a:p>
            <a:endParaRPr/>
          </a:p>
        </p:txBody>
      </p:sp>
      <p:pic>
        <p:nvPicPr>
          <p:cNvPr id="74" name="ChatGPT Image Sep 2, 2026, 10_27_59 AM.png" descr="ChatGPT Image Sep 2, 2026, 10_27_59 AM.png"/>
          <p:cNvPicPr>
            <a:picLocks noChangeAspect="1"/>
          </p:cNvPicPr>
          <p:nvPr/>
        </p:nvPicPr>
        <p:blipFill>
          <a:blip r:embed="rId5"/>
          <a:stretch>
            <a:fillRect/>
          </a:stretch>
        </p:blipFill>
        <p:spPr>
          <a:xfrm>
            <a:off x="365924" y="2505075"/>
            <a:ext cx="4347931" cy="2448476"/>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 name="image.png" descr="image.png"/>
          <p:cNvPicPr>
            <a:picLocks noChangeAspect="1"/>
          </p:cNvPicPr>
          <p:nvPr/>
        </p:nvPicPr>
        <p:blipFill>
          <a:blip r:embed="rId3"/>
          <a:stretch>
            <a:fillRect/>
          </a:stretch>
        </p:blipFill>
        <p:spPr>
          <a:xfrm>
            <a:off x="0" y="1479"/>
            <a:ext cx="18288000" cy="1225768"/>
          </a:xfrm>
          <a:prstGeom prst="rect">
            <a:avLst/>
          </a:prstGeom>
          <a:ln w="12700">
            <a:miter lim="400000"/>
          </a:ln>
        </p:spPr>
      </p:pic>
      <p:sp>
        <p:nvSpPr>
          <p:cNvPr id="79" name="5  CONNECT + UPGRADE BUILDING SYSTEMS"/>
          <p:cNvSpPr txBox="1"/>
          <p:nvPr/>
        </p:nvSpPr>
        <p:spPr>
          <a:xfrm>
            <a:off x="541019" y="1533525"/>
            <a:ext cx="17148812" cy="5493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a:solidFill>
                  <a:srgbClr val="073B6A"/>
                </a:solidFill>
              </a:defRPr>
            </a:lvl1pPr>
          </a:lstStyle>
          <a:p>
            <a:r>
              <a:t>5  CONNECT + UPGRADE BUILDING SYSTEMS</a:t>
            </a:r>
          </a:p>
        </p:txBody>
      </p:sp>
      <p:sp>
        <p:nvSpPr>
          <p:cNvPr id="80" name="Rectangle"/>
          <p:cNvSpPr/>
          <p:nvPr/>
        </p:nvSpPr>
        <p:spPr>
          <a:xfrm>
            <a:off x="523875" y="2276475"/>
            <a:ext cx="17221200" cy="28575"/>
          </a:xfrm>
          <a:prstGeom prst="rect">
            <a:avLst/>
          </a:prstGeom>
          <a:solidFill>
            <a:srgbClr val="008D98"/>
          </a:solidFill>
          <a:ln w="12700">
            <a:miter lim="400000"/>
          </a:ln>
        </p:spPr>
        <p:txBody>
          <a:bodyPr lIns="0" tIns="0" rIns="0" bIns="0"/>
          <a:lstStyle/>
          <a:p>
            <a:endParaRPr/>
          </a:p>
        </p:txBody>
      </p:sp>
      <p:sp>
        <p:nvSpPr>
          <p:cNvPr id="81" name="CONNECT WITH PURPOSE"/>
          <p:cNvSpPr txBox="1"/>
          <p:nvPr/>
        </p:nvSpPr>
        <p:spPr>
          <a:xfrm>
            <a:off x="569594" y="7743825"/>
            <a:ext cx="4956812"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8D98"/>
                </a:solidFill>
              </a:defRPr>
            </a:lvl1pPr>
          </a:lstStyle>
          <a:p>
            <a:r>
              <a:rPr lang="en-US" dirty="0"/>
              <a:t>C4SB WORKING GROUP(S)</a:t>
            </a:r>
          </a:p>
        </p:txBody>
      </p:sp>
      <p:pic>
        <p:nvPicPr>
          <p:cNvPr id="83" name="image15.png" descr="image15.png"/>
          <p:cNvPicPr>
            <a:picLocks noChangeAspect="1"/>
          </p:cNvPicPr>
          <p:nvPr/>
        </p:nvPicPr>
        <p:blipFill>
          <a:blip r:embed="rId4"/>
          <a:stretch>
            <a:fillRect/>
          </a:stretch>
        </p:blipFill>
        <p:spPr>
          <a:xfrm>
            <a:off x="6069457" y="2505075"/>
            <a:ext cx="11816461" cy="7038975"/>
          </a:xfrm>
          <a:prstGeom prst="rect">
            <a:avLst/>
          </a:prstGeom>
          <a:ln w="12700">
            <a:miter lim="400000"/>
          </a:ln>
        </p:spPr>
      </p:pic>
      <p:sp>
        <p:nvSpPr>
          <p:cNvPr id="84" name="Rectangle"/>
          <p:cNvSpPr/>
          <p:nvPr/>
        </p:nvSpPr>
        <p:spPr>
          <a:xfrm>
            <a:off x="523875" y="9667875"/>
            <a:ext cx="17221200" cy="19050"/>
          </a:xfrm>
          <a:prstGeom prst="rect">
            <a:avLst/>
          </a:prstGeom>
          <a:solidFill>
            <a:srgbClr val="B9D9E5"/>
          </a:solidFill>
          <a:ln w="12700">
            <a:miter lim="400000"/>
          </a:ln>
        </p:spPr>
        <p:txBody>
          <a:bodyPr lIns="0" tIns="0" rIns="0" bIns="0"/>
          <a:lstStyle/>
          <a:p>
            <a:endParaRPr/>
          </a:p>
        </p:txBody>
      </p:sp>
      <p:pic>
        <p:nvPicPr>
          <p:cNvPr id="87" name="ChatGPT Image Sep 2, 2026, 10_27_59 AM.png" descr="ChatGPT Image Sep 2, 2026, 10_27_59 AM.png"/>
          <p:cNvPicPr>
            <a:picLocks noChangeAspect="1"/>
          </p:cNvPicPr>
          <p:nvPr/>
        </p:nvPicPr>
        <p:blipFill>
          <a:blip r:embed="rId5"/>
          <a:stretch>
            <a:fillRect/>
          </a:stretch>
        </p:blipFill>
        <p:spPr>
          <a:xfrm>
            <a:off x="365924" y="2505075"/>
            <a:ext cx="4347931" cy="2448476"/>
          </a:xfrm>
          <a:prstGeom prst="rect">
            <a:avLst/>
          </a:prstGeom>
          <a:ln w="12700">
            <a:miter lim="400000"/>
          </a:ln>
        </p:spPr>
      </p:pic>
      <p:pic>
        <p:nvPicPr>
          <p:cNvPr id="2" name="image15.png" descr="image15.png">
            <a:extLst>
              <a:ext uri="{FF2B5EF4-FFF2-40B4-BE49-F238E27FC236}">
                <a16:creationId xmlns:a16="http://schemas.microsoft.com/office/drawing/2014/main" id="{CF02E582-9AD0-8326-0F64-518F696AE2C5}"/>
              </a:ext>
            </a:extLst>
          </p:cNvPr>
          <p:cNvPicPr>
            <a:picLocks noChangeAspect="1"/>
          </p:cNvPicPr>
          <p:nvPr/>
        </p:nvPicPr>
        <p:blipFill>
          <a:blip r:embed="rId4"/>
          <a:srcRect l="71016" t="52066" r="3475" b="35056"/>
          <a:stretch>
            <a:fillRect/>
          </a:stretch>
        </p:blipFill>
        <p:spPr>
          <a:xfrm>
            <a:off x="14450023" y="4305290"/>
            <a:ext cx="3014133" cy="906485"/>
          </a:xfrm>
          <a:prstGeom prst="rect">
            <a:avLst/>
          </a:prstGeom>
          <a:ln w="12700">
            <a:miter lim="400000"/>
          </a:ln>
        </p:spPr>
      </p:pic>
      <p:pic>
        <p:nvPicPr>
          <p:cNvPr id="3" name="image15.png" descr="image15.png">
            <a:extLst>
              <a:ext uri="{FF2B5EF4-FFF2-40B4-BE49-F238E27FC236}">
                <a16:creationId xmlns:a16="http://schemas.microsoft.com/office/drawing/2014/main" id="{F40DF363-581E-EB88-3018-F3BD289AD177}"/>
              </a:ext>
            </a:extLst>
          </p:cNvPr>
          <p:cNvPicPr>
            <a:picLocks noChangeAspect="1"/>
          </p:cNvPicPr>
          <p:nvPr/>
        </p:nvPicPr>
        <p:blipFill>
          <a:blip r:embed="rId4"/>
          <a:srcRect l="70960" t="25809" r="3531" b="61313"/>
          <a:stretch>
            <a:fillRect/>
          </a:stretch>
        </p:blipFill>
        <p:spPr>
          <a:xfrm>
            <a:off x="14463276" y="6172797"/>
            <a:ext cx="3014133" cy="906485"/>
          </a:xfrm>
          <a:prstGeom prst="rect">
            <a:avLst/>
          </a:prstGeom>
          <a:ln w="12700">
            <a:miter lim="400000"/>
          </a:ln>
        </p:spPr>
      </p:pic>
      <p:sp>
        <p:nvSpPr>
          <p:cNvPr id="4" name="CONNECT WITH PURPOSE">
            <a:extLst>
              <a:ext uri="{FF2B5EF4-FFF2-40B4-BE49-F238E27FC236}">
                <a16:creationId xmlns:a16="http://schemas.microsoft.com/office/drawing/2014/main" id="{D65E6408-F092-D440-1BF9-B0EEB5A2D5B1}"/>
              </a:ext>
            </a:extLst>
          </p:cNvPr>
          <p:cNvSpPr txBox="1"/>
          <p:nvPr/>
        </p:nvSpPr>
        <p:spPr>
          <a:xfrm>
            <a:off x="569594" y="5941571"/>
            <a:ext cx="4956812"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8D98"/>
                </a:solidFill>
              </a:defRPr>
            </a:lvl1pPr>
          </a:lstStyle>
          <a:p>
            <a:r>
              <a:rPr dirty="0"/>
              <a:t>CONNECT WITH PURPOSE</a:t>
            </a:r>
          </a:p>
        </p:txBody>
      </p:sp>
      <p:sp>
        <p:nvSpPr>
          <p:cNvPr id="5" name="Make systems visible.…">
            <a:extLst>
              <a:ext uri="{FF2B5EF4-FFF2-40B4-BE49-F238E27FC236}">
                <a16:creationId xmlns:a16="http://schemas.microsoft.com/office/drawing/2014/main" id="{32DCED73-4F0A-41CD-A21F-37FBD986C1BC}"/>
              </a:ext>
            </a:extLst>
          </p:cNvPr>
          <p:cNvSpPr txBox="1"/>
          <p:nvPr/>
        </p:nvSpPr>
        <p:spPr>
          <a:xfrm>
            <a:off x="569594" y="6455921"/>
            <a:ext cx="4956812" cy="10231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100">
                <a:solidFill>
                  <a:srgbClr val="073B6A"/>
                </a:solidFill>
              </a:defRPr>
            </a:pPr>
            <a:r>
              <a:t>Make systems visible.</a:t>
            </a:r>
          </a:p>
          <a:p>
            <a:pPr>
              <a:defRPr sz="2100">
                <a:solidFill>
                  <a:srgbClr val="073B6A"/>
                </a:solidFill>
              </a:defRPr>
            </a:pPr>
            <a:r>
              <a:t>Enable authorized control where appropriate.</a:t>
            </a:r>
          </a:p>
        </p:txBody>
      </p:sp>
      <p:sp>
        <p:nvSpPr>
          <p:cNvPr id="6" name="TextBox 5">
            <a:extLst>
              <a:ext uri="{FF2B5EF4-FFF2-40B4-BE49-F238E27FC236}">
                <a16:creationId xmlns:a16="http://schemas.microsoft.com/office/drawing/2014/main" id="{07C48810-7474-A1F6-0E9A-0570FBDA686B}"/>
              </a:ext>
            </a:extLst>
          </p:cNvPr>
          <p:cNvSpPr txBox="1"/>
          <p:nvPr/>
        </p:nvSpPr>
        <p:spPr>
          <a:xfrm>
            <a:off x="569594" y="8113157"/>
            <a:ext cx="4285130" cy="1384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1800" b="0" i="0" u="none" strike="noStrike" cap="none" spc="0" normalizeH="0" baseline="0" dirty="0">
                <a:ln>
                  <a:noFill/>
                </a:ln>
                <a:solidFill>
                  <a:srgbClr val="003165"/>
                </a:solidFill>
                <a:effectLst/>
                <a:uFillTx/>
                <a:latin typeface="Calibri"/>
                <a:ea typeface="Calibri"/>
                <a:cs typeface="Calibri"/>
                <a:sym typeface="Calibri"/>
              </a:rPr>
              <a:t>IBB – Interoperable Building Box: on-prem, multi-vendor, Linux compute environment</a:t>
            </a: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US" dirty="0">
                <a:solidFill>
                  <a:srgbClr val="003165"/>
                </a:solidFill>
              </a:rPr>
              <a:t>OPEN BUILDING STACK – Tech stack based on open, cloud native architecture and resources.</a:t>
            </a:r>
            <a:endParaRPr kumimoji="0" lang="en-US" sz="1800" b="0" i="0" u="none" strike="noStrike" cap="none" spc="0" normalizeH="0" baseline="0" dirty="0">
              <a:ln>
                <a:noFill/>
              </a:ln>
              <a:solidFill>
                <a:srgbClr val="003165"/>
              </a:solidFill>
              <a:effectLst/>
              <a:uFillTx/>
              <a:latin typeface="Calibri"/>
              <a:ea typeface="Calibri"/>
              <a:cs typeface="Calibri"/>
              <a:sym typeface="Calibri"/>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NECT WITH PURPOSE">
            <a:extLst>
              <a:ext uri="{FF2B5EF4-FFF2-40B4-BE49-F238E27FC236}">
                <a16:creationId xmlns:a16="http://schemas.microsoft.com/office/drawing/2014/main" id="{E016C46C-6563-EE6D-939C-F5F48C1398F7}"/>
              </a:ext>
            </a:extLst>
          </p:cNvPr>
          <p:cNvSpPr txBox="1"/>
          <p:nvPr/>
        </p:nvSpPr>
        <p:spPr>
          <a:xfrm>
            <a:off x="569594" y="7743825"/>
            <a:ext cx="4956812" cy="369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8D98"/>
                </a:solidFill>
              </a:defRPr>
            </a:lvl1pPr>
          </a:lstStyle>
          <a:p>
            <a:r>
              <a:rPr lang="en-US" dirty="0"/>
              <a:t>OPEN ELEMENTS</a:t>
            </a:r>
            <a:endParaRPr dirty="0"/>
          </a:p>
        </p:txBody>
      </p:sp>
      <p:sp>
        <p:nvSpPr>
          <p:cNvPr id="3" name="TextBox 2">
            <a:extLst>
              <a:ext uri="{FF2B5EF4-FFF2-40B4-BE49-F238E27FC236}">
                <a16:creationId xmlns:a16="http://schemas.microsoft.com/office/drawing/2014/main" id="{8058B0A2-2279-7446-28D1-675B411961E6}"/>
              </a:ext>
            </a:extLst>
          </p:cNvPr>
          <p:cNvSpPr txBox="1"/>
          <p:nvPr/>
        </p:nvSpPr>
        <p:spPr>
          <a:xfrm>
            <a:off x="569594" y="8113157"/>
            <a:ext cx="4285130" cy="11079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1800" b="0" i="0" u="none" strike="noStrike" cap="none" spc="0" normalizeH="0" baseline="0" dirty="0">
                <a:ln>
                  <a:noFill/>
                </a:ln>
                <a:solidFill>
                  <a:srgbClr val="003165"/>
                </a:solidFill>
                <a:effectLst/>
                <a:uFillTx/>
                <a:latin typeface="Calibri"/>
                <a:ea typeface="Calibri"/>
                <a:cs typeface="Calibri"/>
                <a:sym typeface="Calibri"/>
              </a:rPr>
              <a:t>ASHRAE 223</a:t>
            </a: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1800" b="0" i="0" u="none" strike="noStrike" cap="none" spc="0" normalizeH="0" baseline="0" dirty="0">
                <a:ln>
                  <a:noFill/>
                </a:ln>
                <a:solidFill>
                  <a:srgbClr val="003165"/>
                </a:solidFill>
                <a:effectLst/>
                <a:uFillTx/>
                <a:latin typeface="Calibri"/>
                <a:ea typeface="Calibri"/>
                <a:cs typeface="Calibri"/>
                <a:sym typeface="Calibri"/>
              </a:rPr>
              <a:t>BRICK</a:t>
            </a: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US" dirty="0">
                <a:solidFill>
                  <a:srgbClr val="003165"/>
                </a:solidFill>
              </a:rPr>
              <a:t>REC</a:t>
            </a:r>
          </a:p>
          <a:p>
            <a:pPr marL="285750" marR="0" indent="-28575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1800" b="0" i="0" u="none" strike="noStrike" cap="none" spc="0" normalizeH="0" baseline="0" dirty="0">
                <a:ln>
                  <a:noFill/>
                </a:ln>
                <a:solidFill>
                  <a:srgbClr val="003165"/>
                </a:solidFill>
                <a:effectLst/>
                <a:uFillTx/>
                <a:latin typeface="Calibri"/>
                <a:ea typeface="Calibri"/>
                <a:cs typeface="Calibri"/>
                <a:sym typeface="Calibri"/>
              </a:rPr>
              <a:t>RDF </a:t>
            </a:r>
          </a:p>
        </p:txBody>
      </p:sp>
      <p:pic>
        <p:nvPicPr>
          <p:cNvPr id="91" name="image.png" descr="image.png"/>
          <p:cNvPicPr>
            <a:picLocks noChangeAspect="1"/>
          </p:cNvPicPr>
          <p:nvPr/>
        </p:nvPicPr>
        <p:blipFill>
          <a:blip r:embed="rId3"/>
          <a:stretch>
            <a:fillRect/>
          </a:stretch>
        </p:blipFill>
        <p:spPr>
          <a:xfrm>
            <a:off x="0" y="1479"/>
            <a:ext cx="18288000" cy="1225768"/>
          </a:xfrm>
          <a:prstGeom prst="rect">
            <a:avLst/>
          </a:prstGeom>
          <a:ln w="12700">
            <a:miter lim="400000"/>
          </a:ln>
        </p:spPr>
      </p:pic>
      <p:sp>
        <p:nvSpPr>
          <p:cNvPr id="92" name="6  BUILD THE “EIGHT IS ENOUGH” GRAPHS"/>
          <p:cNvSpPr txBox="1"/>
          <p:nvPr/>
        </p:nvSpPr>
        <p:spPr>
          <a:xfrm>
            <a:off x="541019" y="1533525"/>
            <a:ext cx="17148812" cy="54933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sz="3600">
                <a:solidFill>
                  <a:srgbClr val="073B6A"/>
                </a:solidFill>
              </a:defRPr>
            </a:lvl1pPr>
          </a:lstStyle>
          <a:p>
            <a:r>
              <a:t>6  BUILD THE “EIGHT IS ENOUGH” GRAPHS</a:t>
            </a:r>
          </a:p>
        </p:txBody>
      </p:sp>
      <p:sp>
        <p:nvSpPr>
          <p:cNvPr id="93" name="Rectangle"/>
          <p:cNvSpPr/>
          <p:nvPr/>
        </p:nvSpPr>
        <p:spPr>
          <a:xfrm>
            <a:off x="523875" y="2276475"/>
            <a:ext cx="17221200" cy="28575"/>
          </a:xfrm>
          <a:prstGeom prst="rect">
            <a:avLst/>
          </a:prstGeom>
          <a:solidFill>
            <a:srgbClr val="008D98"/>
          </a:solidFill>
          <a:ln w="12700">
            <a:miter lim="400000"/>
          </a:ln>
        </p:spPr>
        <p:txBody>
          <a:bodyPr lIns="0" tIns="0" rIns="0" bIns="0"/>
          <a:lstStyle/>
          <a:p>
            <a:endParaRPr/>
          </a:p>
        </p:txBody>
      </p:sp>
      <p:sp>
        <p:nvSpPr>
          <p:cNvPr id="94" name="GIVE BUILDING DATA CONTEXT"/>
          <p:cNvSpPr txBox="1"/>
          <p:nvPr/>
        </p:nvSpPr>
        <p:spPr>
          <a:xfrm>
            <a:off x="569594" y="6183966"/>
            <a:ext cx="4956812" cy="3330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008D98"/>
                </a:solidFill>
              </a:defRPr>
            </a:lvl1pPr>
          </a:lstStyle>
          <a:p>
            <a:r>
              <a:rPr dirty="0"/>
              <a:t>GIVE BUILDING DATA CONTEXT</a:t>
            </a:r>
          </a:p>
        </p:txBody>
      </p:sp>
      <p:sp>
        <p:nvSpPr>
          <p:cNvPr id="95" name="The DBP guides conversion into…"/>
          <p:cNvSpPr txBox="1"/>
          <p:nvPr/>
        </p:nvSpPr>
        <p:spPr>
          <a:xfrm>
            <a:off x="569594" y="6698316"/>
            <a:ext cx="4956812" cy="6929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sz="2100">
                <a:solidFill>
                  <a:srgbClr val="073B6A"/>
                </a:solidFill>
              </a:defRPr>
            </a:pPr>
            <a:r>
              <a:t>The DBP guides conversion into</a:t>
            </a:r>
          </a:p>
          <a:p>
            <a:pPr>
              <a:defRPr sz="2100">
                <a:solidFill>
                  <a:srgbClr val="073B6A"/>
                </a:solidFill>
              </a:defRPr>
            </a:pPr>
            <a:r>
              <a:t>a connected Graph of Graphs.</a:t>
            </a:r>
          </a:p>
        </p:txBody>
      </p:sp>
      <p:pic>
        <p:nvPicPr>
          <p:cNvPr id="96" name="image18.png" descr="image18.png"/>
          <p:cNvPicPr>
            <a:picLocks noChangeAspect="1"/>
          </p:cNvPicPr>
          <p:nvPr/>
        </p:nvPicPr>
        <p:blipFill>
          <a:blip r:embed="rId4"/>
          <a:stretch>
            <a:fillRect/>
          </a:stretch>
        </p:blipFill>
        <p:spPr>
          <a:xfrm>
            <a:off x="6378416" y="2923406"/>
            <a:ext cx="10558464" cy="6522279"/>
          </a:xfrm>
          <a:prstGeom prst="rect">
            <a:avLst/>
          </a:prstGeom>
          <a:ln w="12700">
            <a:miter lim="400000"/>
          </a:ln>
        </p:spPr>
      </p:pic>
      <p:sp>
        <p:nvSpPr>
          <p:cNvPr id="97" name="Rectangle"/>
          <p:cNvSpPr/>
          <p:nvPr/>
        </p:nvSpPr>
        <p:spPr>
          <a:xfrm>
            <a:off x="523875" y="9667875"/>
            <a:ext cx="17221200" cy="19050"/>
          </a:xfrm>
          <a:prstGeom prst="rect">
            <a:avLst/>
          </a:prstGeom>
          <a:solidFill>
            <a:srgbClr val="B9D9E5"/>
          </a:solidFill>
          <a:ln w="12700">
            <a:miter lim="400000"/>
          </a:ln>
        </p:spPr>
        <p:txBody>
          <a:bodyPr lIns="0" tIns="0" rIns="0" bIns="0"/>
          <a:lstStyle/>
          <a:p>
            <a:endParaRPr/>
          </a:p>
        </p:txBody>
      </p:sp>
      <p:pic>
        <p:nvPicPr>
          <p:cNvPr id="100" name="ChatGPT Image Sep 2, 2026, 10_27_59 AM.png" descr="ChatGPT Image Sep 2, 2026, 10_27_59 AM.png"/>
          <p:cNvPicPr>
            <a:picLocks noChangeAspect="1"/>
          </p:cNvPicPr>
          <p:nvPr/>
        </p:nvPicPr>
        <p:blipFill>
          <a:blip r:embed="rId5"/>
          <a:stretch>
            <a:fillRect/>
          </a:stretch>
        </p:blipFill>
        <p:spPr>
          <a:xfrm>
            <a:off x="365924" y="2505075"/>
            <a:ext cx="4347931" cy="2448476"/>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ChatGPT">
  <a:themeElements>
    <a:clrScheme name="ChatGPT">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ChatGPT">
      <a:majorFont>
        <a:latin typeface="Helvetica"/>
        <a:ea typeface="Helvetica"/>
        <a:cs typeface="Helvetica"/>
      </a:majorFont>
      <a:minorFont>
        <a:latin typeface="Helvetica Neue"/>
        <a:ea typeface="Helvetica Neue"/>
        <a:cs typeface="Helvetica Neue"/>
      </a:minorFont>
    </a:fontScheme>
    <a:fmtScheme name="ChatGP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C4SB_Building_to_Digital_Building_Deck 2.2" id="{96403D7D-8F34-0B4B-A3C9-29758D0769F7}" vid="{5EC5EE7F-4767-EF40-971C-13FE950AA0EA}"/>
    </a:ext>
  </a:extLst>
</a:theme>
</file>

<file path=ppt/theme/theme2.xml><?xml version="1.0" encoding="utf-8"?>
<a:theme xmlns:a="http://schemas.openxmlformats.org/drawingml/2006/main" name="ChatGPT">
  <a:themeElements>
    <a:clrScheme name="ChatGPT">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ChatGPT">
      <a:majorFont>
        <a:latin typeface="Helvetica"/>
        <a:ea typeface="Helvetica"/>
        <a:cs typeface="Helvetica"/>
      </a:majorFont>
      <a:minorFont>
        <a:latin typeface="Helvetica Neue"/>
        <a:ea typeface="Helvetica Neue"/>
        <a:cs typeface="Helvetica Neue"/>
      </a:minorFont>
    </a:fontScheme>
    <a:fmtScheme name="ChatGP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round/>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0" tIns="0" rIns="0" bIns="0"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1322</TotalTime>
  <Words>2925</Words>
  <Application>Microsoft Macintosh PowerPoint</Application>
  <PresentationFormat>Custom</PresentationFormat>
  <Paragraphs>270</Paragraphs>
  <Slides>12</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Helvetica</vt:lpstr>
      <vt:lpstr>Helvetica Neue</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Peter Scanlon</cp:lastModifiedBy>
  <cp:revision>16</cp:revision>
  <dcterms:modified xsi:type="dcterms:W3CDTF">2026-09-03T18:50:39Z</dcterms:modified>
</cp:coreProperties>
</file>